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_xmlsignatures/sig1.xml" ContentType="application/vnd.openxmlformats-package.digital-signature-xmlsignatur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sigs" ContentType="application/vnd.openxmlformats-package.digital-signature-origin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package/2006/relationships/digital-signature/origin" Target="_xmlsignatures/origin.sigs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9"/>
  </p:notesMasterIdLst>
  <p:sldIdLst>
    <p:sldId id="256" r:id="rId2"/>
    <p:sldId id="257" r:id="rId3"/>
    <p:sldId id="258" r:id="rId4"/>
    <p:sldId id="260" r:id="rId5"/>
    <p:sldId id="259" r:id="rId6"/>
    <p:sldId id="261" r:id="rId7"/>
    <p:sldId id="283" r:id="rId8"/>
    <p:sldId id="282" r:id="rId9"/>
    <p:sldId id="262" r:id="rId10"/>
    <p:sldId id="263" r:id="rId11"/>
    <p:sldId id="264" r:id="rId12"/>
    <p:sldId id="274" r:id="rId13"/>
    <p:sldId id="266" r:id="rId14"/>
    <p:sldId id="265" r:id="rId15"/>
    <p:sldId id="272" r:id="rId16"/>
    <p:sldId id="267" r:id="rId17"/>
    <p:sldId id="268" r:id="rId18"/>
    <p:sldId id="269" r:id="rId19"/>
    <p:sldId id="271" r:id="rId20"/>
    <p:sldId id="270" r:id="rId21"/>
    <p:sldId id="285" r:id="rId22"/>
    <p:sldId id="286" r:id="rId23"/>
    <p:sldId id="273" r:id="rId24"/>
    <p:sldId id="276" r:id="rId25"/>
    <p:sldId id="275" r:id="rId26"/>
    <p:sldId id="277" r:id="rId27"/>
    <p:sldId id="280" r:id="rId28"/>
    <p:sldId id="281" r:id="rId29"/>
    <p:sldId id="278" r:id="rId30"/>
    <p:sldId id="279" r:id="rId31"/>
    <p:sldId id="284" r:id="rId32"/>
    <p:sldId id="287" r:id="rId33"/>
    <p:sldId id="288" r:id="rId34"/>
    <p:sldId id="289" r:id="rId35"/>
    <p:sldId id="290" r:id="rId36"/>
    <p:sldId id="292" r:id="rId37"/>
    <p:sldId id="291" r:id="rId38"/>
    <p:sldId id="293" r:id="rId39"/>
    <p:sldId id="294" r:id="rId40"/>
    <p:sldId id="322" r:id="rId41"/>
    <p:sldId id="296" r:id="rId42"/>
    <p:sldId id="297" r:id="rId43"/>
    <p:sldId id="298" r:id="rId44"/>
    <p:sldId id="299" r:id="rId45"/>
    <p:sldId id="306" r:id="rId46"/>
    <p:sldId id="307" r:id="rId47"/>
    <p:sldId id="301" r:id="rId48"/>
    <p:sldId id="300" r:id="rId49"/>
    <p:sldId id="308" r:id="rId50"/>
    <p:sldId id="309" r:id="rId51"/>
    <p:sldId id="310" r:id="rId52"/>
    <p:sldId id="311" r:id="rId53"/>
    <p:sldId id="312" r:id="rId54"/>
    <p:sldId id="302" r:id="rId55"/>
    <p:sldId id="323" r:id="rId56"/>
    <p:sldId id="313" r:id="rId57"/>
    <p:sldId id="303" r:id="rId58"/>
    <p:sldId id="305" r:id="rId59"/>
    <p:sldId id="304" r:id="rId60"/>
    <p:sldId id="314" r:id="rId61"/>
    <p:sldId id="315" r:id="rId62"/>
    <p:sldId id="320" r:id="rId63"/>
    <p:sldId id="331" r:id="rId64"/>
    <p:sldId id="333" r:id="rId65"/>
    <p:sldId id="316" r:id="rId66"/>
    <p:sldId id="317" r:id="rId67"/>
    <p:sldId id="318" r:id="rId68"/>
    <p:sldId id="319" r:id="rId69"/>
    <p:sldId id="332" r:id="rId70"/>
    <p:sldId id="321" r:id="rId71"/>
    <p:sldId id="324" r:id="rId72"/>
    <p:sldId id="325" r:id="rId73"/>
    <p:sldId id="326" r:id="rId74"/>
    <p:sldId id="327" r:id="rId75"/>
    <p:sldId id="328" r:id="rId76"/>
    <p:sldId id="329" r:id="rId77"/>
    <p:sldId id="330" r:id="rId7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_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IPv6への移行を検討していますか(N=248)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全社で既に移行いている(0.7%)</c:v>
                </c:pt>
                <c:pt idx="1">
                  <c:v>一部で既に移行している(0.7%)</c:v>
                </c:pt>
                <c:pt idx="2">
                  <c:v>移行を検討している(11.6%)</c:v>
                </c:pt>
                <c:pt idx="3">
                  <c:v>検討していない(87.0%)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0.70000000000000062</c:v>
                </c:pt>
                <c:pt idx="1">
                  <c:v>0.70000000000000062</c:v>
                </c:pt>
                <c:pt idx="2">
                  <c:v>11.6</c:v>
                </c:pt>
                <c:pt idx="3">
                  <c:v>87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ja-JP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N=248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社内システムには影響がない</c:v>
                </c:pt>
                <c:pt idx="1">
                  <c:v>機器変更などのコストが発生する</c:v>
                </c:pt>
                <c:pt idx="2">
                  <c:v>時期尚早と判断している</c:v>
                </c:pt>
                <c:pt idx="3">
                  <c:v>ISPやDCの問題で自社には関係ない</c:v>
                </c:pt>
                <c:pt idx="4">
                  <c:v>その他</c:v>
                </c:pt>
                <c:pt idx="5">
                  <c:v>わからない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46</c:v>
                </c:pt>
                <c:pt idx="1">
                  <c:v>37.9</c:v>
                </c:pt>
                <c:pt idx="2">
                  <c:v>34.700000000000003</c:v>
                </c:pt>
                <c:pt idx="3">
                  <c:v>27.4</c:v>
                </c:pt>
                <c:pt idx="4">
                  <c:v>7.3</c:v>
                </c:pt>
                <c:pt idx="5" formatCode="0.00%">
                  <c:v>6.9000000000000034E-2</c:v>
                </c:pt>
              </c:numCache>
            </c:numRef>
          </c:val>
        </c:ser>
        <c:shape val="box"/>
        <c:axId val="247834112"/>
        <c:axId val="146199296"/>
        <c:axId val="0"/>
      </c:bar3DChart>
      <c:catAx>
        <c:axId val="247834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ja-JP"/>
          </a:p>
        </c:txPr>
        <c:crossAx val="146199296"/>
        <c:crosses val="autoZero"/>
        <c:auto val="1"/>
        <c:lblAlgn val="ctr"/>
        <c:lblOffset val="100"/>
      </c:catAx>
      <c:valAx>
        <c:axId val="146199296"/>
        <c:scaling>
          <c:orientation val="minMax"/>
        </c:scaling>
        <c:axPos val="l"/>
        <c:majorGridlines/>
        <c:numFmt formatCode="General" sourceLinked="1"/>
        <c:tickLblPos val="nextTo"/>
        <c:crossAx val="24783411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0.67361</cdr:x>
      <cdr:y>0.92494</cdr:y>
    </cdr:from>
    <cdr:to>
      <cdr:x>0.98611</cdr:x>
      <cdr:y>0.98808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5543560" y="4186254"/>
          <a:ext cx="257176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ja-JP" altLang="en-US" dirty="0"/>
            <a:t>日経コミュニケーション </a:t>
          </a:r>
          <a:r>
            <a:rPr lang="en-US" altLang="ja-JP" dirty="0"/>
            <a:t>2009.1.15</a:t>
          </a:r>
          <a:r>
            <a:rPr lang="ja-JP" altLang="en-US" dirty="0"/>
            <a:t>より</a:t>
          </a:r>
          <a:endParaRPr lang="ja-JP" alt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C031C-8E90-42E0-9806-D9EE1578EAD4}" type="datetimeFigureOut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3E632-2626-4759-8447-3D81A19BFBA2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8875FE-DDC6-4D73-A2A3-872ACBC2C74C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C4A48-AF69-45B9-9CDA-30B63E4ED100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024D3-0B8E-442C-A30B-1E11C6C31206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E50AF0-211F-4385-AD58-46ED624CD48E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91105C-659F-468F-A3D5-E2D8849DD396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AAA38D-4033-431C-9619-33D02BB65E97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99232-7C4D-4E8C-A9A3-E0193E5B1B78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1C88EF-E922-46C9-B810-09707773BCFC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87E92A-41BE-4A0A-A4A9-9BCE9490D22F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62E9DF-11F2-41C8-B5A6-4D64F9DA77B2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6DC0D9-B25A-4889-9953-140AAF632A0C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テキスト プレースホル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36B0BC-1168-47C6-B4C2-EC62EC25911D}" type="datetime1">
              <a:rPr kumimoji="1" lang="ja-JP" altLang="en-US" smtClean="0"/>
              <a:pPr/>
              <a:t>2009/3/30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に向けてどうすればいい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32560" y="4357694"/>
            <a:ext cx="7406640" cy="1752600"/>
          </a:xfrm>
        </p:spPr>
        <p:txBody>
          <a:bodyPr/>
          <a:lstStyle/>
          <a:p>
            <a:pPr algn="r"/>
            <a:r>
              <a:rPr lang="ja-JP" altLang="en-US" dirty="0" smtClean="0"/>
              <a:t>村嶋修一</a:t>
            </a:r>
            <a:r>
              <a:rPr lang="en-US" altLang="ja-JP" dirty="0" smtClean="0"/>
              <a:t>/MURA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にすると何がいいの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下位層の話しなので、利用者から見ると何も変わりません</a:t>
            </a:r>
            <a:r>
              <a:rPr lang="en-US" altLang="ja-JP" dirty="0" smtClean="0"/>
              <a:t>w</a:t>
            </a:r>
            <a:endParaRPr lang="ja-JP" altLang="en-US" dirty="0" smtClean="0"/>
          </a:p>
          <a:p>
            <a:r>
              <a:rPr lang="ja-JP" altLang="en-US" dirty="0" smtClean="0"/>
              <a:t>アドレスが潤沢にあるので</a:t>
            </a:r>
            <a:r>
              <a:rPr lang="en-US" altLang="ja-JP" dirty="0" smtClean="0"/>
              <a:t>NAT</a:t>
            </a:r>
            <a:r>
              <a:rPr lang="ja-JP" altLang="en-US" dirty="0" smtClean="0"/>
              <a:t>不要</a:t>
            </a:r>
          </a:p>
          <a:p>
            <a:pPr lvl="1"/>
            <a:r>
              <a:rPr lang="en-US" altLang="ja-JP" dirty="0" smtClean="0"/>
              <a:t>VoIP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NAT/NAPT</a:t>
            </a:r>
            <a:r>
              <a:rPr lang="ja-JP" altLang="en-US" dirty="0" smtClean="0"/>
              <a:t>越えが難しいプロトコルも楽に使える</a:t>
            </a:r>
          </a:p>
          <a:p>
            <a:r>
              <a:rPr kumimoji="1" lang="ja-JP" altLang="en-US" dirty="0" smtClean="0"/>
              <a:t>身の回りのものすべてにグローバルアドレスを割り当てることができる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→外部から特定機器への接続が簡単</a:t>
            </a:r>
          </a:p>
          <a:p>
            <a:pPr lvl="1"/>
            <a:r>
              <a:rPr lang="ja-JP" altLang="en-US" dirty="0" smtClean="0"/>
              <a:t>センサーネットワーク</a:t>
            </a:r>
          </a:p>
          <a:p>
            <a:pPr lvl="1"/>
            <a:r>
              <a:rPr kumimoji="1" lang="ja-JP" altLang="en-US" dirty="0" smtClean="0"/>
              <a:t>情報家電</a:t>
            </a:r>
          </a:p>
          <a:p>
            <a:pPr lvl="1"/>
            <a:r>
              <a:rPr lang="ja-JP" altLang="en-US" dirty="0" smtClean="0"/>
              <a:t>モバイル機器</a:t>
            </a:r>
            <a:endParaRPr lang="en-US" altLang="ja-JP" dirty="0" smtClean="0"/>
          </a:p>
          <a:p>
            <a:r>
              <a:rPr kumimoji="1" lang="ja-JP" altLang="en-US" dirty="0" smtClean="0"/>
              <a:t>マルチキャストが得意</a:t>
            </a:r>
          </a:p>
          <a:p>
            <a:pPr lvl="1"/>
            <a:r>
              <a:rPr lang="ja-JP" altLang="en-US" dirty="0" smtClean="0"/>
              <a:t>ストリーミング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なんで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が必要なの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グローバル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アドレスが</a:t>
            </a:r>
            <a:r>
              <a:rPr kumimoji="1" lang="en-US" altLang="ja-JP" dirty="0" smtClean="0"/>
              <a:t>2010-2011</a:t>
            </a:r>
            <a:r>
              <a:rPr kumimoji="1" lang="ja-JP" altLang="en-US" dirty="0" smtClean="0"/>
              <a:t>年あたりに在庫がなくなる</a:t>
            </a:r>
          </a:p>
          <a:p>
            <a:pPr lvl="1"/>
            <a:r>
              <a:rPr lang="en-US" altLang="ja-JP" dirty="0" smtClean="0"/>
              <a:t>IPv4</a:t>
            </a:r>
            <a:r>
              <a:rPr lang="ja-JP" altLang="en-US" dirty="0" smtClean="0"/>
              <a:t>を設計した時に、ここまで普及する事を誰も想像していなかった</a:t>
            </a:r>
            <a:r>
              <a:rPr lang="en-US" altLang="ja-JP" dirty="0" smtClean="0"/>
              <a:t>w</a:t>
            </a:r>
            <a:endParaRPr lang="ja-JP" altLang="en-US" dirty="0" smtClean="0"/>
          </a:p>
          <a:p>
            <a:pPr lvl="1"/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年前に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は設計さ</a:t>
            </a:r>
            <a:r>
              <a:rPr lang="ja-JP" altLang="en-US" dirty="0" smtClean="0"/>
              <a:t>れ</a:t>
            </a:r>
            <a:r>
              <a:rPr kumimoji="1" lang="ja-JP" altLang="en-US" dirty="0" smtClean="0"/>
              <a:t>移行が試みられたが、</a:t>
            </a:r>
            <a:r>
              <a:rPr kumimoji="1" lang="en-US" altLang="ja-JP" dirty="0" smtClean="0"/>
              <a:t>CIDR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NAT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延命が</a:t>
            </a:r>
            <a:r>
              <a:rPr kumimoji="1" lang="ja-JP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出来てしまった</a:t>
            </a:r>
            <a:endParaRPr kumimoji="1" lang="ja-JP" alt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割当状況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ja-JP" altLang="en-US" dirty="0" smtClean="0"/>
              <a:t>年間に</a:t>
            </a:r>
            <a:r>
              <a:rPr lang="en-US" altLang="ja-JP" dirty="0" smtClean="0"/>
              <a:t>/8</a:t>
            </a:r>
            <a:r>
              <a:rPr lang="ja-JP" altLang="en-US" dirty="0" smtClean="0"/>
              <a:t>ブロックを</a:t>
            </a:r>
            <a:r>
              <a:rPr lang="en-US" altLang="ja-JP" dirty="0" smtClean="0"/>
              <a:t>9-13</a:t>
            </a:r>
            <a:r>
              <a:rPr lang="ja-JP" altLang="en-US" dirty="0" smtClean="0"/>
              <a:t>消費</a:t>
            </a:r>
            <a:endParaRPr kumimoji="1" lang="ja-JP" altLang="en-US" dirty="0" smtClean="0"/>
          </a:p>
          <a:p>
            <a:pPr lvl="0"/>
            <a:r>
              <a:rPr kumimoji="1" lang="en-US" altLang="ja-JP" dirty="0" smtClean="0"/>
              <a:t>2009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月段階で</a:t>
            </a:r>
            <a:r>
              <a:rPr kumimoji="1" lang="en-US" altLang="ja-JP" dirty="0" smtClean="0"/>
              <a:t>32</a:t>
            </a:r>
            <a:r>
              <a:rPr kumimoji="1" lang="ja-JP" altLang="en-US" dirty="0" smtClean="0"/>
              <a:t>ブロック残</a:t>
            </a:r>
          </a:p>
          <a:p>
            <a:pPr lvl="0"/>
            <a:r>
              <a:rPr kumimoji="1" lang="ja-JP" altLang="en-US" dirty="0" smtClean="0"/>
              <a:t>単純計算で</a:t>
            </a:r>
            <a:r>
              <a:rPr kumimoji="1" lang="en-US" altLang="ja-JP" dirty="0" smtClean="0"/>
              <a:t>2.5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(2011</a:t>
            </a:r>
            <a:r>
              <a:rPr kumimoji="1" lang="ja-JP" altLang="en-US" dirty="0" smtClean="0"/>
              <a:t>年</a:t>
            </a:r>
            <a:r>
              <a:rPr lang="ja-JP" altLang="en-US" dirty="0" smtClean="0"/>
              <a:t>中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に在庫切れ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アドレス分配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http://www.nic.ad.jp/ja/ip/ipv4pool/</a:t>
            </a:r>
            <a:endParaRPr kumimoji="1" lang="ja-JP" altLang="en-US" dirty="0"/>
          </a:p>
        </p:txBody>
      </p:sp>
      <p:pic>
        <p:nvPicPr>
          <p:cNvPr id="5122" name="Picture 2" descr="D:\Work\ad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42" y="2285992"/>
            <a:ext cx="7620000" cy="3848100"/>
          </a:xfrm>
          <a:prstGeom prst="rect">
            <a:avLst/>
          </a:prstGeom>
          <a:noFill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グローバル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アドレス在庫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http://www.potaroo.net/</a:t>
            </a:r>
            <a:endParaRPr kumimoji="1" lang="ja-JP" altLang="en-US" sz="2800" dirty="0"/>
          </a:p>
        </p:txBody>
      </p:sp>
      <p:pic>
        <p:nvPicPr>
          <p:cNvPr id="4099" name="Picture 3" descr="D:\Work\fig30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096000" cy="3657600"/>
          </a:xfrm>
          <a:prstGeom prst="rect">
            <a:avLst/>
          </a:prstGeom>
          <a:noFill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枯渇時計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2009/02</a:t>
            </a:r>
            <a:r>
              <a:rPr kumimoji="1" lang="ja-JP" altLang="en-US" dirty="0" smtClean="0"/>
              <a:t>現在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4714908" cy="4573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枯渇が起きるとどうなる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インターネット上での新しいサービス</a:t>
            </a:r>
            <a:r>
              <a:rPr lang="en-US" altLang="ja-JP" dirty="0" smtClean="0"/>
              <a:t>(</a:t>
            </a:r>
            <a:r>
              <a:rPr lang="ja-JP" altLang="en-US" dirty="0" smtClean="0"/>
              <a:t>楽天とか</a:t>
            </a:r>
            <a:r>
              <a:rPr lang="en-US" altLang="ja-JP" dirty="0" err="1" smtClean="0"/>
              <a:t>mixi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が展開できない</a:t>
            </a:r>
          </a:p>
          <a:p>
            <a:r>
              <a:rPr lang="ja-JP" altLang="en-US" dirty="0" smtClean="0"/>
              <a:t>既存のインターネット上で提供されている各種サービスの規模拡大も困難に</a:t>
            </a:r>
          </a:p>
          <a:p>
            <a:r>
              <a:rPr lang="ja-JP" altLang="en-US" dirty="0" smtClean="0"/>
              <a:t>インターネット接続に制限が出るかも</a:t>
            </a:r>
          </a:p>
          <a:p>
            <a:r>
              <a:rPr lang="en-US" altLang="ja-JP" dirty="0" smtClean="0"/>
              <a:t>ISP</a:t>
            </a:r>
            <a:r>
              <a:rPr lang="ja-JP" altLang="en-US" dirty="0" smtClean="0"/>
              <a:t>事業にも陰りが出て、インターネットそのものが衰退していくかも</a:t>
            </a:r>
          </a:p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未使用の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回収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altLang="ja-JP" dirty="0" err="1" smtClean="0"/>
              <a:t>ClassA</a:t>
            </a:r>
            <a:r>
              <a:rPr kumimoji="1" lang="en-US" altLang="ja-JP" dirty="0" smtClean="0"/>
              <a:t>/B</a:t>
            </a:r>
            <a:r>
              <a:rPr kumimoji="1" lang="ja-JP" altLang="en-US" dirty="0" smtClean="0"/>
              <a:t>を割り当てているユーザから使っていない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アドレスを回収</a:t>
            </a:r>
          </a:p>
          <a:p>
            <a:pPr lvl="1"/>
            <a:r>
              <a:rPr kumimoji="1" lang="ja-JP" altLang="en-US" dirty="0" smtClean="0"/>
              <a:t>対象ユーザの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アドレスリナンバが必要</a:t>
            </a:r>
          </a:p>
          <a:p>
            <a:pPr lvl="1"/>
            <a:r>
              <a:rPr kumimoji="1" lang="ja-JP" altLang="en-US" dirty="0" smtClean="0"/>
              <a:t>対象ユーザはリナンバコストを負担したくない</a:t>
            </a:r>
          </a:p>
          <a:p>
            <a:pPr lvl="0"/>
            <a:r>
              <a:rPr kumimoji="1" lang="ja-JP" altLang="en-US" dirty="0" smtClean="0"/>
              <a:t>協力が得られずほとんど進んでいない</a:t>
            </a:r>
          </a:p>
          <a:p>
            <a:pPr lvl="0"/>
            <a:r>
              <a:rPr kumimoji="1" lang="ja-JP" altLang="en-US" dirty="0" smtClean="0"/>
              <a:t>仮に回収できたとしても焼け石に水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プライベートアドレス割当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altLang="ja-JP" dirty="0" smtClean="0"/>
              <a:t>ISP</a:t>
            </a:r>
            <a:r>
              <a:rPr kumimoji="1" lang="ja-JP" altLang="en-US" dirty="0" smtClean="0"/>
              <a:t>レベルでアドレス変換</a:t>
            </a:r>
            <a:r>
              <a:rPr kumimoji="1" lang="en-US" altLang="ja-JP" dirty="0" smtClean="0"/>
              <a:t>(Large Scale NAT/LSN)</a:t>
            </a:r>
            <a:r>
              <a:rPr kumimoji="1" lang="ja-JP" altLang="en-US" dirty="0" smtClean="0"/>
              <a:t>をしてプライベートアドレスを配給する</a:t>
            </a:r>
          </a:p>
          <a:p>
            <a:pPr lvl="1">
              <a:buNone/>
            </a:pPr>
            <a:r>
              <a:rPr kumimoji="1" lang="en-US" altLang="ja-JP" sz="1600" dirty="0" smtClean="0"/>
              <a:t>(</a:t>
            </a:r>
            <a:r>
              <a:rPr kumimoji="1" lang="ja-JP" altLang="en-US" sz="1600" dirty="0" smtClean="0"/>
              <a:t>以前は</a:t>
            </a:r>
            <a:r>
              <a:rPr kumimoji="1" lang="en-US" altLang="ja-JP" sz="1600" dirty="0" smtClean="0"/>
              <a:t>CGN</a:t>
            </a:r>
            <a:r>
              <a:rPr kumimoji="1" lang="ja-JP" altLang="en-US" sz="1600" dirty="0" smtClean="0"/>
              <a:t>と呼んでいたが、</a:t>
            </a:r>
            <a:r>
              <a:rPr kumimoji="1" lang="en-US" altLang="ja-JP" sz="1600" dirty="0" smtClean="0"/>
              <a:t>IETF</a:t>
            </a:r>
            <a:r>
              <a:rPr kumimoji="1" lang="ja-JP" altLang="en-US" sz="1600" dirty="0" smtClean="0"/>
              <a:t>では</a:t>
            </a:r>
            <a:r>
              <a:rPr kumimoji="1" lang="en-US" altLang="ja-JP" sz="1600" dirty="0" smtClean="0"/>
              <a:t>LSN</a:t>
            </a:r>
            <a:r>
              <a:rPr kumimoji="1" lang="ja-JP" altLang="en-US" sz="1600" dirty="0" smtClean="0"/>
              <a:t>がスタンダードになりつつある</a:t>
            </a:r>
            <a:r>
              <a:rPr kumimoji="1" lang="en-US" altLang="ja-JP" sz="1600" dirty="0" smtClean="0"/>
              <a:t>)</a:t>
            </a:r>
            <a:endParaRPr kumimoji="1" lang="ja-JP" altLang="en-US" sz="3600" dirty="0" smtClean="0"/>
          </a:p>
          <a:p>
            <a:pPr lvl="1"/>
            <a:r>
              <a:rPr kumimoji="1" lang="ja-JP" altLang="en-US" dirty="0" smtClean="0"/>
              <a:t>公開サーバや</a:t>
            </a:r>
            <a:r>
              <a:rPr kumimoji="1" lang="en-US" altLang="ja-JP" dirty="0" smtClean="0"/>
              <a:t>VPN</a:t>
            </a:r>
            <a:r>
              <a:rPr kumimoji="1" lang="ja-JP" altLang="en-US" dirty="0" smtClean="0"/>
              <a:t>拠点等グローバルアドレスが必要なケースには向かない</a:t>
            </a:r>
          </a:p>
          <a:p>
            <a:pPr lvl="1"/>
            <a:r>
              <a:rPr kumimoji="1" lang="ja-JP" altLang="en-US" dirty="0" smtClean="0"/>
              <a:t>アドレス変換に耐えられないサービスが使用できない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現状でも発生</a:t>
            </a:r>
            <a:r>
              <a:rPr kumimoji="1" lang="en-US" altLang="ja-JP" dirty="0" smtClean="0"/>
              <a:t>)</a:t>
            </a:r>
          </a:p>
          <a:p>
            <a:pPr lvl="0"/>
            <a:r>
              <a:rPr kumimoji="1" lang="ja-JP" altLang="en-US" dirty="0" smtClean="0"/>
              <a:t>グローバル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アドレス消費は発生するので延命が出来る</a:t>
            </a:r>
            <a:r>
              <a:rPr lang="ja-JP" altLang="en-US" dirty="0" smtClean="0"/>
              <a:t>だけ</a:t>
            </a:r>
            <a:endParaRPr kumimoji="1" lang="ja-JP" altLang="en-US" dirty="0" smtClean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LSN</a:t>
            </a:r>
            <a:r>
              <a:rPr kumimoji="1" lang="ja-JP" altLang="en-US" dirty="0" smtClean="0"/>
              <a:t>の問題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NAPT</a:t>
            </a:r>
            <a:r>
              <a:rPr kumimoji="1" lang="ja-JP" altLang="en-US" dirty="0" err="1" smtClean="0"/>
              <a:t>なの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TCP/UDP</a:t>
            </a:r>
            <a:r>
              <a:rPr kumimoji="1" lang="ja-JP" altLang="en-US" dirty="0" smtClean="0"/>
              <a:t>しか対応できない</a:t>
            </a:r>
          </a:p>
          <a:p>
            <a:r>
              <a:rPr lang="en-US" altLang="ja-JP" dirty="0" smtClean="0"/>
              <a:t>Web</a:t>
            </a:r>
            <a:r>
              <a:rPr lang="ja-JP" altLang="en-US" dirty="0" smtClean="0"/>
              <a:t>ブラウザを</a:t>
            </a:r>
            <a:r>
              <a:rPr lang="en-US" altLang="ja-JP" dirty="0" smtClean="0"/>
              <a:t>1</a:t>
            </a:r>
            <a:r>
              <a:rPr lang="ja-JP" altLang="en-US" dirty="0" smtClean="0"/>
              <a:t>つ開くと</a:t>
            </a:r>
            <a:r>
              <a:rPr lang="en-US" altLang="ja-JP" dirty="0" smtClean="0"/>
              <a:t>10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20</a:t>
            </a:r>
            <a:r>
              <a:rPr lang="ja-JP" altLang="en-US" dirty="0" smtClean="0"/>
              <a:t>のセッションを張るので、</a:t>
            </a:r>
            <a:r>
              <a:rPr lang="en-US" altLang="ja-JP" dirty="0" smtClean="0"/>
              <a:t>1IP</a:t>
            </a:r>
            <a:r>
              <a:rPr lang="ja-JP" altLang="en-US" dirty="0" smtClean="0"/>
              <a:t>に収容できる世帯数はさして多くない</a:t>
            </a:r>
          </a:p>
          <a:p>
            <a:r>
              <a:rPr kumimoji="1" lang="ja-JP" altLang="en-US" dirty="0" smtClean="0"/>
              <a:t>公開サーバや</a:t>
            </a:r>
            <a:r>
              <a:rPr kumimoji="1" lang="en-US" altLang="ja-JP" dirty="0" smtClean="0"/>
              <a:t>VPN</a:t>
            </a:r>
            <a:r>
              <a:rPr kumimoji="1" lang="ja-JP" altLang="en-US" dirty="0" smtClean="0"/>
              <a:t>機材にはグローバル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アドレスが必要なので、</a:t>
            </a:r>
            <a:r>
              <a:rPr kumimoji="1" lang="en-US" altLang="ja-JP" dirty="0" smtClean="0"/>
              <a:t>LSN</a:t>
            </a:r>
            <a:r>
              <a:rPr kumimoji="1" lang="ja-JP" altLang="en-US" dirty="0" smtClean="0"/>
              <a:t>では解決できない</a:t>
            </a:r>
          </a:p>
          <a:p>
            <a:r>
              <a:rPr lang="ja-JP" altLang="en-US" dirty="0" smtClean="0"/>
              <a:t>そもそも</a:t>
            </a:r>
            <a:r>
              <a:rPr lang="en-US" altLang="ja-JP" dirty="0" smtClean="0"/>
              <a:t>IP</a:t>
            </a:r>
            <a:r>
              <a:rPr lang="ja-JP" altLang="en-US" dirty="0" smtClean="0"/>
              <a:t>の基本は透過通信であって、</a:t>
            </a:r>
            <a:r>
              <a:rPr lang="en-US" altLang="ja-JP" dirty="0" smtClean="0"/>
              <a:t>NAT</a:t>
            </a:r>
            <a:r>
              <a:rPr lang="ja-JP" altLang="en-US" dirty="0" smtClean="0"/>
              <a:t>は必要悪じゃなかったの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村嶋修一</a:t>
            </a:r>
            <a:r>
              <a:rPr kumimoji="1" lang="en-US" altLang="ja-JP" dirty="0" smtClean="0"/>
              <a:t>/MURA</a:t>
            </a:r>
            <a:endParaRPr kumimoji="1" lang="ja-JP" altLang="en-US" dirty="0" smtClean="0"/>
          </a:p>
          <a:p>
            <a:r>
              <a:rPr lang="ja-JP" altLang="en-US" dirty="0" smtClean="0"/>
              <a:t>千葉県松戸市在住</a:t>
            </a:r>
            <a:endParaRPr kumimoji="1" lang="en-US" altLang="ja-JP" dirty="0" smtClean="0"/>
          </a:p>
          <a:p>
            <a:r>
              <a:rPr kumimoji="1" lang="ja-JP" altLang="en-US" dirty="0" smtClean="0"/>
              <a:t>都内の独立系</a:t>
            </a:r>
            <a:r>
              <a:rPr kumimoji="1" lang="en-US" altLang="ja-JP" dirty="0" smtClean="0"/>
              <a:t>SIer</a:t>
            </a:r>
            <a:r>
              <a:rPr kumimoji="1" lang="ja-JP" altLang="en-US" dirty="0" smtClean="0"/>
              <a:t>で</a:t>
            </a:r>
            <a:r>
              <a:rPr lang="ja-JP" altLang="en-US" dirty="0" smtClean="0"/>
              <a:t>アプリケーション</a:t>
            </a:r>
            <a:r>
              <a:rPr lang="en-US" altLang="ja-JP" dirty="0" smtClean="0"/>
              <a:t>/</a:t>
            </a:r>
            <a:r>
              <a:rPr lang="ja-JP" altLang="en-US" dirty="0" smtClean="0"/>
              <a:t>インフラネットワーク両方の</a:t>
            </a:r>
            <a:r>
              <a:rPr kumimoji="1" lang="en-US" altLang="ja-JP" dirty="0" smtClean="0"/>
              <a:t>SA</a:t>
            </a:r>
            <a:r>
              <a:rPr kumimoji="1" lang="ja-JP" altLang="en-US" dirty="0" err="1" smtClean="0"/>
              <a:t>っぽい</a:t>
            </a:r>
            <a:r>
              <a:rPr kumimoji="1" lang="ja-JP" altLang="en-US" dirty="0" smtClean="0"/>
              <a:t>事しています</a:t>
            </a:r>
          </a:p>
          <a:p>
            <a:r>
              <a:rPr lang="ja-JP" altLang="en-US" dirty="0" smtClean="0"/>
              <a:t>本</a:t>
            </a:r>
            <a:r>
              <a:rPr lang="en-US" altLang="ja-JP" dirty="0" smtClean="0"/>
              <a:t>/</a:t>
            </a:r>
            <a:r>
              <a:rPr lang="ja-JP" altLang="en-US" dirty="0" smtClean="0"/>
              <a:t>雑誌書いています</a:t>
            </a:r>
            <a:r>
              <a:rPr lang="en-US" altLang="ja-JP" dirty="0" smtClean="0"/>
              <a:t>(5</a:t>
            </a:r>
            <a:r>
              <a:rPr lang="ja-JP" altLang="en-US" dirty="0" smtClean="0"/>
              <a:t>月あたりに</a:t>
            </a:r>
            <a:r>
              <a:rPr lang="en-US" altLang="ja-JP" dirty="0" smtClean="0"/>
              <a:t>WS08</a:t>
            </a:r>
            <a:r>
              <a:rPr lang="ja-JP" altLang="en-US" dirty="0" smtClean="0"/>
              <a:t>の本が出る予定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kumimoji="1" lang="en-US" altLang="ja-JP" dirty="0" smtClean="0"/>
              <a:t>MS MVP for Windows Server Networking </a:t>
            </a:r>
            <a:r>
              <a:rPr kumimoji="1" lang="ja-JP" altLang="en-US" dirty="0" smtClean="0"/>
              <a:t>改め</a:t>
            </a:r>
            <a:br>
              <a:rPr kumimoji="1" lang="ja-JP" altLang="en-US" dirty="0" smtClean="0"/>
            </a:br>
            <a:r>
              <a:rPr lang="en-US" altLang="ja-JP" dirty="0" smtClean="0"/>
              <a:t>Virtual</a:t>
            </a:r>
            <a:r>
              <a:rPr lang="ja-JP" altLang="en-US" dirty="0" smtClean="0"/>
              <a:t> </a:t>
            </a:r>
            <a:r>
              <a:rPr lang="en-US" altLang="ja-JP" dirty="0" smtClean="0"/>
              <a:t>Machine: Networking</a:t>
            </a:r>
            <a:endParaRPr lang="ja-JP" altLang="en-US" dirty="0" smtClean="0"/>
          </a:p>
          <a:p>
            <a:pPr lvl="1"/>
            <a:r>
              <a:rPr lang="en-US" altLang="ja-JP" sz="1500" dirty="0" smtClean="0"/>
              <a:t>https://mvp.support.microsoft.com/profile/Murashima</a:t>
            </a:r>
            <a:endParaRPr lang="ja-JP" altLang="en-US" sz="1300" dirty="0" smtClean="0"/>
          </a:p>
        </p:txBody>
      </p:sp>
      <p:pic>
        <p:nvPicPr>
          <p:cNvPr id="4" name="Picture 3" descr="D:\Work\MVP Logo Kit\MVP_Horizontal_FullCol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5500702"/>
            <a:ext cx="1857388" cy="751210"/>
          </a:xfrm>
          <a:prstGeom prst="rect">
            <a:avLst/>
          </a:prstGeom>
          <a:noFill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を使う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ja-JP" altLang="en-US" dirty="0" smtClean="0"/>
              <a:t>グローバル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空間に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を導入する</a:t>
            </a:r>
          </a:p>
          <a:p>
            <a:pPr lvl="1"/>
            <a:r>
              <a:rPr kumimoji="1" lang="ja-JP" altLang="en-US" dirty="0" smtClean="0"/>
              <a:t>利用者に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対応をしてもらう必要あり</a:t>
            </a:r>
          </a:p>
          <a:p>
            <a:pPr lvl="1"/>
            <a:r>
              <a:rPr kumimoji="1" lang="ja-JP" altLang="en-US" dirty="0" smtClean="0"/>
              <a:t>本質的な解決策ではあるが、費用発生は避けられない</a:t>
            </a:r>
          </a:p>
          <a:p>
            <a:pPr lvl="0"/>
            <a:r>
              <a:rPr kumimoji="1" lang="ja-JP" altLang="en-US" dirty="0" smtClean="0"/>
              <a:t>インターネットは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シフトを決定</a:t>
            </a:r>
          </a:p>
          <a:p>
            <a:pPr lvl="0"/>
            <a:r>
              <a:rPr kumimoji="1" lang="ja-JP" altLang="en-US" dirty="0" smtClean="0"/>
              <a:t>国レベルでも真面目に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対応開始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は互換性が無い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89225" y="1833562"/>
            <a:ext cx="499110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kumimoji="1" lang="ja-JP" altLang="en-US" sz="2800" dirty="0" smtClean="0"/>
              <a:t>インターネット上で相互通信が出来なくなる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ja-JP" altLang="en-US" dirty="0" smtClean="0"/>
              <a:t>動的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のみが割り当てられた一般ユーザからの</a:t>
            </a:r>
            <a:r>
              <a:rPr kumimoji="1" lang="en-US" altLang="ja-JP" dirty="0" smtClean="0"/>
              <a:t>IPv4</a:t>
            </a:r>
            <a:r>
              <a:rPr lang="ja-JP" altLang="en-US" dirty="0" smtClean="0"/>
              <a:t> </a:t>
            </a:r>
            <a:r>
              <a:rPr lang="en-US" altLang="ja-JP" dirty="0" smtClean="0"/>
              <a:t>only </a:t>
            </a:r>
            <a:r>
              <a:rPr kumimoji="1" lang="en-US" altLang="ja-JP" dirty="0" smtClean="0"/>
              <a:t>Web</a:t>
            </a:r>
            <a:r>
              <a:rPr kumimoji="1" lang="ja-JP" altLang="en-US" dirty="0" smtClean="0"/>
              <a:t>アクセス不能</a:t>
            </a:r>
          </a:p>
          <a:p>
            <a:pPr lvl="0"/>
            <a:r>
              <a:rPr kumimoji="1" lang="en-US" altLang="ja-JP" dirty="0" smtClean="0"/>
              <a:t>IPv6 only </a:t>
            </a:r>
            <a:r>
              <a:rPr kumimoji="1" lang="ja-JP" altLang="en-US" dirty="0" smtClean="0"/>
              <a:t>の </a:t>
            </a:r>
            <a:r>
              <a:rPr kumimoji="1" lang="en-US" altLang="ja-JP" dirty="0" smtClean="0"/>
              <a:t>MTA </a:t>
            </a:r>
            <a:r>
              <a:rPr kumimoji="1" lang="ja-JP" altLang="en-US" dirty="0" smtClean="0"/>
              <a:t>とメール交換不能</a:t>
            </a:r>
          </a:p>
          <a:p>
            <a:pPr lvl="0"/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を割り当てられた拠点との</a:t>
            </a:r>
            <a:r>
              <a:rPr kumimoji="1" lang="en-US" altLang="ja-JP" dirty="0" smtClean="0"/>
              <a:t>VPN</a:t>
            </a:r>
            <a:r>
              <a:rPr kumimoji="1" lang="ja-JP" altLang="en-US" dirty="0" smtClean="0"/>
              <a:t>構築不能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枯渇対応ロードマップ</a:t>
            </a:r>
            <a:r>
              <a:rPr kumimoji="1" lang="en-US" altLang="ja-JP" sz="3600" dirty="0" smtClean="0"/>
              <a:t>(JPNIC</a:t>
            </a:r>
            <a:r>
              <a:rPr kumimoji="1" lang="ja-JP" altLang="en-US" sz="3600" dirty="0" smtClean="0"/>
              <a:t>発表</a:t>
            </a:r>
            <a:r>
              <a:rPr kumimoji="1" lang="en-US" altLang="ja-JP" sz="3600" dirty="0" smtClean="0"/>
              <a:t>)</a:t>
            </a:r>
            <a:endParaRPr kumimoji="1" lang="ja-JP" altLang="en-US" sz="3600" dirty="0"/>
          </a:p>
        </p:txBody>
      </p:sp>
      <p:pic>
        <p:nvPicPr>
          <p:cNvPr id="4" name="コンテンツ プレースホルダ 3" descr="20071207-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2896" y="1447800"/>
            <a:ext cx="6443758" cy="4800600"/>
          </a:xfrm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RIR</a:t>
            </a:r>
            <a:r>
              <a:rPr kumimoji="1" lang="ja-JP" altLang="en-US" dirty="0" smtClean="0"/>
              <a:t>別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アドレスブロック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http://v6metric.inetcore.com/html/st01/02.html</a:t>
            </a:r>
            <a:endParaRPr kumimoji="1" lang="ja-JP" altLang="en-US" sz="2800" dirty="0"/>
          </a:p>
        </p:txBody>
      </p:sp>
      <p:pic>
        <p:nvPicPr>
          <p:cNvPr id="8196" name="Picture 4" descr="D:\Work\v6addr_rir_blo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931" y="2071678"/>
            <a:ext cx="5248275" cy="3962400"/>
          </a:xfrm>
          <a:prstGeom prst="rect">
            <a:avLst/>
          </a:prstGeom>
          <a:noFill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国別</a:t>
            </a:r>
            <a:r>
              <a:rPr lang="en-US" altLang="ja-JP" dirty="0" smtClean="0"/>
              <a:t>IPv6/48</a:t>
            </a:r>
            <a:r>
              <a:rPr lang="ja-JP" altLang="en-US" dirty="0" smtClean="0"/>
              <a:t>割り当て数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http://v6metric.inetcore.com/html/st01/12.html</a:t>
            </a:r>
            <a:endParaRPr kumimoji="1" lang="ja-JP" altLang="en-US" sz="2800" dirty="0"/>
          </a:p>
        </p:txBody>
      </p:sp>
      <p:pic>
        <p:nvPicPr>
          <p:cNvPr id="7171" name="Picture 3" descr="D:\Work\v6addr_country_4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5493" y="2143116"/>
            <a:ext cx="5248275" cy="3962400"/>
          </a:xfrm>
          <a:prstGeom prst="rect">
            <a:avLst/>
          </a:prstGeom>
          <a:noFill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IPv6 Ready Logo Program Phase1/</a:t>
            </a:r>
            <a:r>
              <a:rPr lang="ja-JP" altLang="en-US" dirty="0" smtClean="0"/>
              <a:t> </a:t>
            </a:r>
            <a:r>
              <a:rPr lang="en-US" altLang="ja-JP" dirty="0" smtClean="0"/>
              <a:t>Phase2 </a:t>
            </a:r>
            <a:r>
              <a:rPr lang="ja-JP" altLang="en-US" dirty="0" smtClean="0"/>
              <a:t>取得総登録機器数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http://v6metric.inetcore.com/html/st06/02.html</a:t>
            </a:r>
            <a:endParaRPr kumimoji="1" lang="ja-JP" altLang="en-US" sz="2800" dirty="0"/>
          </a:p>
        </p:txBody>
      </p:sp>
      <p:pic>
        <p:nvPicPr>
          <p:cNvPr id="9218" name="Picture 2" descr="D:\Work\v6ready_tot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071678"/>
            <a:ext cx="5248275" cy="3962400"/>
          </a:xfrm>
          <a:prstGeom prst="rect">
            <a:avLst/>
          </a:prstGeom>
          <a:noFill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企業での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導入意識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検討していない理由</a:t>
            </a:r>
            <a:endParaRPr kumimoji="1" lang="ja-JP" altLang="en-US" dirty="0"/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ISP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対応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対応している</a:t>
            </a:r>
            <a:r>
              <a:rPr kumimoji="1" lang="en-US" altLang="ja-JP" dirty="0" smtClean="0"/>
              <a:t>ISP</a:t>
            </a:r>
            <a:r>
              <a:rPr kumimoji="1" lang="ja-JP" altLang="en-US" dirty="0" smtClean="0"/>
              <a:t>はまだ一部</a:t>
            </a:r>
          </a:p>
          <a:p>
            <a:pPr lvl="1"/>
            <a:r>
              <a:rPr kumimoji="1" lang="en-US" altLang="ja-JP" dirty="0" smtClean="0"/>
              <a:t>2011</a:t>
            </a:r>
            <a:r>
              <a:rPr kumimoji="1" lang="ja-JP" altLang="en-US" dirty="0" smtClean="0"/>
              <a:t>年頃を想定している</a:t>
            </a:r>
            <a:r>
              <a:rPr kumimoji="1" lang="en-US" altLang="ja-JP" dirty="0" smtClean="0"/>
              <a:t>ISP</a:t>
            </a:r>
            <a:r>
              <a:rPr kumimoji="1" lang="ja-JP" altLang="en-US" dirty="0" smtClean="0"/>
              <a:t>が大半</a:t>
            </a:r>
          </a:p>
          <a:p>
            <a:r>
              <a:rPr lang="en-US" altLang="ja-JP" dirty="0" smtClean="0"/>
              <a:t>LSN</a:t>
            </a:r>
            <a:r>
              <a:rPr lang="ja-JP" altLang="en-US" dirty="0" smtClean="0"/>
              <a:t>に転ぶ</a:t>
            </a:r>
            <a:r>
              <a:rPr lang="en-US" altLang="ja-JP" dirty="0" smtClean="0"/>
              <a:t>?</a:t>
            </a:r>
            <a:br>
              <a:rPr lang="en-US" altLang="ja-JP" dirty="0" smtClean="0"/>
            </a:br>
            <a:r>
              <a:rPr lang="ja-JP" altLang="en-US" dirty="0" smtClean="0"/>
              <a:t>→でも、時間稼ぎにしかならない</a:t>
            </a:r>
          </a:p>
          <a:p>
            <a:r>
              <a:rPr lang="en-US" altLang="ja-JP" dirty="0" smtClean="0"/>
              <a:t>NGN</a:t>
            </a:r>
            <a:r>
              <a:rPr lang="ja-JP" altLang="en-US" dirty="0" smtClean="0"/>
              <a:t>は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の救世主になるか</a:t>
            </a:r>
            <a:r>
              <a:rPr lang="en-US" altLang="ja-JP" dirty="0" smtClean="0"/>
              <a:t>?</a:t>
            </a:r>
          </a:p>
          <a:p>
            <a:r>
              <a:rPr kumimoji="1" lang="en-US" altLang="ja-JP" dirty="0" smtClean="0"/>
              <a:t>JPIX</a:t>
            </a:r>
            <a:r>
              <a:rPr kumimoji="1" lang="ja-JP" altLang="en-US" dirty="0" err="1" smtClean="0"/>
              <a:t>での</a:t>
            </a:r>
            <a:r>
              <a:rPr kumimoji="1" lang="en-US" altLang="ja-JP" dirty="0" smtClean="0"/>
              <a:t>IPv4/IPv6</a:t>
            </a:r>
            <a:r>
              <a:rPr kumimoji="1" lang="ja-JP" altLang="en-US" dirty="0" smtClean="0"/>
              <a:t>変換サービスが</a:t>
            </a:r>
            <a:r>
              <a:rPr kumimoji="1" lang="en-US" altLang="ja-JP" dirty="0" smtClean="0"/>
              <a:t>2010/07</a:t>
            </a:r>
            <a:r>
              <a:rPr kumimoji="1" lang="ja-JP" altLang="en-US" dirty="0" smtClean="0"/>
              <a:t>にスタート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こんな本書</a:t>
            </a:r>
            <a:r>
              <a:rPr lang="ja-JP" altLang="en-US" dirty="0" smtClean="0"/>
              <a:t>きました</a:t>
            </a:r>
            <a:endParaRPr kumimoji="1" lang="ja-JP" altLang="en-US" dirty="0"/>
          </a:p>
        </p:txBody>
      </p:sp>
      <p:pic>
        <p:nvPicPr>
          <p:cNvPr id="1030" name="Picture 6" descr="D:\Work\router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05042">
            <a:off x="1596466" y="1936545"/>
            <a:ext cx="1782823" cy="2270128"/>
          </a:xfrm>
          <a:prstGeom prst="rect">
            <a:avLst/>
          </a:prstGeom>
          <a:noFill/>
        </p:spPr>
      </p:pic>
      <p:pic>
        <p:nvPicPr>
          <p:cNvPr id="1026" name="Picture 2" descr="D:\Work\Win2000Server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3" y="2714620"/>
            <a:ext cx="2237809" cy="2538410"/>
          </a:xfrm>
          <a:prstGeom prst="rect">
            <a:avLst/>
          </a:prstGeom>
          <a:noFill/>
        </p:spPr>
      </p:pic>
      <p:pic>
        <p:nvPicPr>
          <p:cNvPr id="1028" name="Picture 4" descr="D:\Work\tcpip-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18967">
            <a:off x="4061834" y="3753672"/>
            <a:ext cx="1857388" cy="2596904"/>
          </a:xfrm>
          <a:prstGeom prst="rect">
            <a:avLst/>
          </a:prstGeom>
          <a:noFill/>
        </p:spPr>
      </p:pic>
      <p:pic>
        <p:nvPicPr>
          <p:cNvPr id="1027" name="Picture 3" descr="D:\Work\w2003-Midd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95680">
            <a:off x="5323446" y="1697292"/>
            <a:ext cx="2243287" cy="2571768"/>
          </a:xfrm>
          <a:prstGeom prst="rect">
            <a:avLst/>
          </a:prstGeom>
          <a:noFill/>
        </p:spPr>
      </p:pic>
      <p:pic>
        <p:nvPicPr>
          <p:cNvPr id="1029" name="Picture 5" descr="D:\Work\NW-m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65476">
            <a:off x="6308883" y="3397243"/>
            <a:ext cx="1820720" cy="2571768"/>
          </a:xfrm>
          <a:prstGeom prst="rect">
            <a:avLst/>
          </a:prstGeom>
          <a:noFill/>
        </p:spPr>
      </p:pic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サービスの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対応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http://ipv6.2ch.net/</a:t>
            </a:r>
            <a:endParaRPr lang="ja-JP" altLang="en-US" dirty="0" smtClean="0"/>
          </a:p>
          <a:p>
            <a:r>
              <a:rPr lang="en-US" altLang="ja-JP" dirty="0" smtClean="0"/>
              <a:t>http://ipv6.google.com</a:t>
            </a:r>
          </a:p>
          <a:p>
            <a:r>
              <a:rPr lang="ja-JP" altLang="en-US" dirty="0" smtClean="0"/>
              <a:t>デュアルスタックサイトは結構ある</a:t>
            </a:r>
          </a:p>
          <a:p>
            <a:pPr lvl="1"/>
            <a:r>
              <a:rPr lang="en-US" altLang="ja-JP" dirty="0" smtClean="0"/>
              <a:t>http://jprs.jp</a:t>
            </a:r>
          </a:p>
          <a:p>
            <a:pPr lvl="1"/>
            <a:r>
              <a:rPr lang="en-US" altLang="ja-JP" dirty="0" smtClean="0"/>
              <a:t>ntp.nict.jp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拙宅のサイトもデュアルスタック</a:t>
            </a:r>
          </a:p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</a:t>
            </a:r>
            <a:r>
              <a:rPr lang="ja-JP" altLang="en-US" dirty="0" smtClean="0"/>
              <a:t> 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を試す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PnP</a:t>
            </a:r>
            <a:r>
              <a:rPr kumimoji="1" lang="ja-JP" altLang="en-US" dirty="0" smtClean="0"/>
              <a:t>でほら簡単</a:t>
            </a:r>
          </a:p>
          <a:p>
            <a:r>
              <a:rPr lang="en-US" altLang="ja-JP" dirty="0" smtClean="0"/>
              <a:t>IPv6</a:t>
            </a:r>
            <a:r>
              <a:rPr lang="ja-JP" altLang="en-US" dirty="0" smtClean="0"/>
              <a:t>の</a:t>
            </a:r>
            <a:r>
              <a:rPr lang="en-US" altLang="ja-JP" dirty="0" smtClean="0"/>
              <a:t>ping/</a:t>
            </a:r>
            <a:r>
              <a:rPr lang="en-US" altLang="ja-JP" dirty="0" err="1" smtClean="0"/>
              <a:t>traceroute</a:t>
            </a:r>
            <a:endParaRPr lang="en-US" altLang="ja-JP" dirty="0" smtClean="0"/>
          </a:p>
          <a:p>
            <a:r>
              <a:rPr lang="en-US" altLang="ja-JP" dirty="0" smtClean="0"/>
              <a:t>IPv6</a:t>
            </a:r>
            <a:r>
              <a:rPr lang="ja-JP" altLang="en-US" dirty="0" smtClean="0"/>
              <a:t>の名前解決</a:t>
            </a:r>
          </a:p>
          <a:p>
            <a:r>
              <a:rPr lang="en-US" altLang="ja-JP" dirty="0" smtClean="0"/>
              <a:t>IPv6</a:t>
            </a:r>
            <a:r>
              <a:rPr lang="ja-JP" altLang="en-US" dirty="0" smtClean="0"/>
              <a:t>インターネットアクセス</a:t>
            </a:r>
          </a:p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PnP</a:t>
            </a:r>
            <a:r>
              <a:rPr kumimoji="1" lang="ja-JP" altLang="en-US" dirty="0" smtClean="0"/>
              <a:t>でほら簡単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クライアントを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ネットワークに接続すると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アドレスが自動構成される</a:t>
            </a:r>
            <a:endParaRPr kumimoji="1" lang="ja-JP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562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ping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2234" y="1447800"/>
            <a:ext cx="638508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</a:t>
            </a:r>
            <a:r>
              <a:rPr kumimoji="1" lang="en-US" altLang="ja-JP" dirty="0" err="1" smtClean="0"/>
              <a:t>traceroute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34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09845" y="1447800"/>
            <a:ext cx="694985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の名前解決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35</a:t>
            </a:fld>
            <a:endParaRPr kumimoji="1" lang="ja-JP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9754" y="1447800"/>
            <a:ext cx="5470041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のインターネットアクセス</a:t>
            </a:r>
            <a:endParaRPr kumimoji="1" lang="ja-JP" altLang="en-US" dirty="0"/>
          </a:p>
        </p:txBody>
      </p:sp>
      <p:pic>
        <p:nvPicPr>
          <p:cNvPr id="6146" name="Picture 2" descr="D:\Work\IPv6-007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20538" y="1447800"/>
            <a:ext cx="6928473" cy="4800600"/>
          </a:xfrm>
          <a:prstGeom prst="rect">
            <a:avLst/>
          </a:prstGeom>
          <a:noFill/>
        </p:spPr>
      </p:pic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のインターネットアクセス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  <p:pic>
        <p:nvPicPr>
          <p:cNvPr id="1026" name="Picture 2" descr="D:\Work\IPv6-00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7021" y="1447800"/>
            <a:ext cx="597550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IPv6</a:t>
            </a:r>
            <a:r>
              <a:rPr kumimoji="1" lang="ja-JP" altLang="en-US" dirty="0" smtClean="0"/>
              <a:t>を使う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のキホン</a:t>
            </a:r>
          </a:p>
          <a:p>
            <a:r>
              <a:rPr lang="ja-JP" altLang="en-US" dirty="0" smtClean="0"/>
              <a:t>家庭</a:t>
            </a:r>
            <a:r>
              <a:rPr lang="en-US" altLang="ja-JP" dirty="0" smtClean="0"/>
              <a:t>/</a:t>
            </a:r>
            <a:r>
              <a:rPr lang="ja-JP" altLang="en-US" dirty="0" smtClean="0"/>
              <a:t>企業</a:t>
            </a:r>
            <a:r>
              <a:rPr lang="en-US" altLang="ja-JP" dirty="0" smtClean="0"/>
              <a:t>/ISP/</a:t>
            </a:r>
            <a:r>
              <a:rPr lang="ja-JP" altLang="en-US" dirty="0" smtClean="0"/>
              <a:t>開発者の</a:t>
            </a:r>
            <a:r>
              <a:rPr lang="en-US" altLang="ja-JP" dirty="0" smtClean="0"/>
              <a:t>IPv6</a:t>
            </a:r>
            <a:endParaRPr lang="ja-JP" altLang="en-US" dirty="0" smtClean="0"/>
          </a:p>
          <a:p>
            <a:r>
              <a:rPr lang="ja-JP" altLang="en-US" dirty="0" smtClean="0"/>
              <a:t>我々の意識</a:t>
            </a:r>
          </a:p>
          <a:p>
            <a:r>
              <a:rPr kumimoji="1" lang="ja-JP" altLang="en-US" dirty="0" smtClean="0"/>
              <a:t>おまけ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のキホン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http://www.vwnet.jp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42765" y="1447800"/>
            <a:ext cx="448402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スコープ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99368" y="1428736"/>
            <a:ext cx="73160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RA(Router Advertisement)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RA</a:t>
            </a:r>
            <a:r>
              <a:rPr kumimoji="1" lang="ja-JP" altLang="en-US" dirty="0" smtClean="0"/>
              <a:t>で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アドレスを自動構成するので</a:t>
            </a:r>
            <a:r>
              <a:rPr kumimoji="1" lang="en-US" altLang="ja-JP" dirty="0" smtClean="0"/>
              <a:t>DHCP</a:t>
            </a:r>
            <a:r>
              <a:rPr kumimoji="1" lang="ja-JP" altLang="en-US" dirty="0" smtClean="0"/>
              <a:t>は不要</a:t>
            </a:r>
          </a:p>
          <a:p>
            <a:r>
              <a:rPr lang="en-US" altLang="ja-JP" dirty="0" smtClean="0"/>
              <a:t>RA</a:t>
            </a:r>
            <a:r>
              <a:rPr lang="ja-JP" altLang="en-US" dirty="0" smtClean="0"/>
              <a:t>は、ルータ等の</a:t>
            </a:r>
            <a:r>
              <a:rPr lang="en-US" altLang="ja-JP" dirty="0" smtClean="0"/>
              <a:t>L3</a:t>
            </a:r>
            <a:r>
              <a:rPr lang="ja-JP" altLang="en-US" dirty="0" smtClean="0"/>
              <a:t>中継機器が喋る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ゲートウェイ広告としても機能している</a:t>
            </a:r>
          </a:p>
          <a:p>
            <a:r>
              <a:rPr kumimoji="1" lang="en-US" altLang="ja-JP" dirty="0" smtClean="0"/>
              <a:t>RA</a:t>
            </a:r>
            <a:r>
              <a:rPr kumimoji="1" lang="ja-JP" altLang="en-US" dirty="0" smtClean="0"/>
              <a:t>は広告するだけでアドレス管理はしない</a:t>
            </a:r>
          </a:p>
          <a:p>
            <a:r>
              <a:rPr lang="en-US" altLang="ja-JP" dirty="0" smtClean="0"/>
              <a:t>RA</a:t>
            </a:r>
            <a:r>
              <a:rPr lang="ja-JP" altLang="en-US" dirty="0" smtClean="0"/>
              <a:t>が広告するのは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アドレス構成に必要な情報のみで、参照</a:t>
            </a:r>
            <a:r>
              <a:rPr lang="en-US" altLang="ja-JP" dirty="0" smtClean="0"/>
              <a:t>DNS</a:t>
            </a:r>
            <a:r>
              <a:rPr lang="ja-JP" altLang="en-US" dirty="0" smtClean="0"/>
              <a:t>は広告されない</a:t>
            </a:r>
          </a:p>
          <a:p>
            <a:pPr lvl="1"/>
            <a:r>
              <a:rPr kumimoji="1" lang="ja-JP" altLang="en-US" dirty="0" smtClean="0"/>
              <a:t>なんだよ、結局</a:t>
            </a:r>
            <a:r>
              <a:rPr kumimoji="1" lang="en-US" altLang="ja-JP" dirty="0" smtClean="0"/>
              <a:t>DHCP</a:t>
            </a:r>
            <a:r>
              <a:rPr kumimoji="1" lang="ja-JP" altLang="en-US" dirty="0" smtClean="0"/>
              <a:t>が必要なのかよ</a:t>
            </a:r>
            <a:r>
              <a:rPr kumimoji="1" lang="en-US" altLang="ja-JP" dirty="0" smtClean="0"/>
              <a:t>!!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DHCPv6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DHCPv4</a:t>
            </a:r>
            <a:r>
              <a:rPr kumimoji="1" lang="ja-JP" altLang="en-US" dirty="0" smtClean="0"/>
              <a:t>と同様な動作をするステートフルではなく、ステートレス</a:t>
            </a:r>
            <a:r>
              <a:rPr kumimoji="1" lang="en-US" altLang="ja-JP" dirty="0" smtClean="0"/>
              <a:t>DHCPv6</a:t>
            </a:r>
            <a:r>
              <a:rPr kumimoji="1" lang="ja-JP" altLang="en-US" dirty="0" smtClean="0"/>
              <a:t>が主流</a:t>
            </a:r>
          </a:p>
          <a:p>
            <a:r>
              <a:rPr kumimoji="1" lang="en-US" altLang="ja-JP" dirty="0" smtClean="0"/>
              <a:t>RA</a:t>
            </a:r>
            <a:r>
              <a:rPr kumimoji="1" lang="ja-JP" altLang="en-US" dirty="0" smtClean="0"/>
              <a:t>のフラグコントロールとセットで動作</a:t>
            </a:r>
            <a:endParaRPr kumimoji="1" lang="en-US" altLang="ja-JP" dirty="0" smtClean="0"/>
          </a:p>
          <a:p>
            <a:r>
              <a:rPr lang="ja-JP" altLang="en-US" dirty="0" smtClean="0"/>
              <a:t>ステートレス</a:t>
            </a:r>
            <a:r>
              <a:rPr lang="en-US" altLang="ja-JP" dirty="0" smtClean="0"/>
              <a:t>DHCPv6</a:t>
            </a:r>
            <a:r>
              <a:rPr lang="ja-JP" altLang="en-US" dirty="0" smtClean="0"/>
              <a:t>では参照</a:t>
            </a:r>
            <a:r>
              <a:rPr lang="en-US" altLang="ja-JP" dirty="0" smtClean="0"/>
              <a:t>DNS</a:t>
            </a:r>
            <a:r>
              <a:rPr lang="ja-JP" altLang="en-US" dirty="0" smtClean="0"/>
              <a:t>やドメイン名を広告する</a:t>
            </a:r>
            <a:endParaRPr lang="en-US" altLang="ja-JP" dirty="0" smtClean="0"/>
          </a:p>
          <a:p>
            <a:r>
              <a:rPr lang="ja-JP" altLang="en-US" dirty="0" smtClean="0"/>
              <a:t>ステートレス</a:t>
            </a:r>
            <a:r>
              <a:rPr lang="en-US" altLang="ja-JP" dirty="0" smtClean="0"/>
              <a:t>DHCPv6</a:t>
            </a:r>
            <a:r>
              <a:rPr lang="ja-JP" altLang="en-US" dirty="0" smtClean="0"/>
              <a:t>はリンクローカルにしか広告できないので、他のセグメントへの</a:t>
            </a:r>
            <a:r>
              <a:rPr lang="en-US" altLang="ja-JP" dirty="0" smtClean="0"/>
              <a:t>DHCPv6</a:t>
            </a:r>
            <a:r>
              <a:rPr lang="ja-JP" altLang="en-US" dirty="0" smtClean="0"/>
              <a:t>リレーが必要</a:t>
            </a:r>
          </a:p>
          <a:p>
            <a:pPr lvl="1"/>
            <a:r>
              <a:rPr kumimoji="1" lang="ja-JP" altLang="en-US" dirty="0" smtClean="0"/>
              <a:t>リレーって</a:t>
            </a:r>
            <a:r>
              <a:rPr kumimoji="1" lang="en-US" altLang="ja-JP" dirty="0" smtClean="0"/>
              <a:t>…. </a:t>
            </a:r>
            <a:r>
              <a:rPr kumimoji="1" lang="ja-JP" altLang="en-US" dirty="0" smtClean="0"/>
              <a:t>使いにくいじゃ</a:t>
            </a:r>
            <a:r>
              <a:rPr kumimoji="1" lang="ja-JP" altLang="en-US" dirty="0" err="1" smtClean="0"/>
              <a:t>ん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DNS</a:t>
            </a:r>
            <a:r>
              <a:rPr kumimoji="1" lang="ja-JP" altLang="en-US" dirty="0" smtClean="0"/>
              <a:t>ディスカバリーは</a:t>
            </a:r>
            <a:r>
              <a:rPr kumimoji="1" lang="en-US" altLang="ja-JP" dirty="0" smtClean="0"/>
              <a:t>IETF</a:t>
            </a:r>
            <a:r>
              <a:rPr kumimoji="1" lang="ja-JP" altLang="en-US" dirty="0" smtClean="0"/>
              <a:t>でも</a:t>
            </a:r>
            <a:r>
              <a:rPr lang="ja-JP" altLang="en-US" dirty="0" smtClean="0"/>
              <a:t>揉めて</a:t>
            </a:r>
            <a:r>
              <a:rPr kumimoji="1" lang="ja-JP" altLang="en-US" dirty="0" smtClean="0"/>
              <a:t>います</a:t>
            </a:r>
            <a:r>
              <a:rPr kumimoji="1" lang="en-US" altLang="ja-JP" dirty="0" smtClean="0"/>
              <a:t>w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決着するまで名前解決は</a:t>
            </a:r>
            <a:r>
              <a:rPr lang="en-US" altLang="ja-JP" dirty="0" smtClean="0"/>
              <a:t>IPv4</a:t>
            </a:r>
            <a:r>
              <a:rPr lang="ja-JP" altLang="en-US" dirty="0" smtClean="0"/>
              <a:t>に逃げるのが妥当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DHCPv6</a:t>
            </a:r>
            <a:r>
              <a:rPr kumimoji="1" lang="ja-JP" altLang="en-US" dirty="0" smtClean="0"/>
              <a:t>デモ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RA</a:t>
            </a:r>
            <a:r>
              <a:rPr kumimoji="1" lang="ja-JP" altLang="en-US" dirty="0" smtClean="0"/>
              <a:t>が機能していないと</a:t>
            </a:r>
            <a:r>
              <a:rPr kumimoji="1" lang="en-US" altLang="ja-JP" dirty="0" smtClean="0"/>
              <a:t>DHCPv6</a:t>
            </a:r>
            <a:r>
              <a:rPr lang="ja-JP" altLang="en-US" dirty="0" smtClean="0"/>
              <a:t>が</a:t>
            </a:r>
            <a:r>
              <a:rPr kumimoji="1" lang="ja-JP" altLang="en-US" dirty="0" smtClean="0"/>
              <a:t>機能しない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500306"/>
            <a:ext cx="29051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RA</a:t>
            </a:r>
            <a:r>
              <a:rPr kumimoji="1" lang="ja-JP" altLang="en-US" dirty="0" smtClean="0"/>
              <a:t>のフラグコントロール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1465290" y="2357430"/>
          <a:ext cx="7035800" cy="2571770"/>
        </p:xfrm>
        <a:graphic>
          <a:graphicData uri="http://schemas.openxmlformats.org/drawingml/2006/table">
            <a:tbl>
              <a:tblPr/>
              <a:tblGrid>
                <a:gridCol w="571242"/>
                <a:gridCol w="571242"/>
                <a:gridCol w="5893316"/>
              </a:tblGrid>
              <a:tr h="514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+mn-ea"/>
                          <a:ea typeface="+mn-ea"/>
                        </a:rPr>
                        <a:t>M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フラグ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+mn-ea"/>
                          <a:ea typeface="+mn-ea"/>
                        </a:rPr>
                        <a:t>O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フラグ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意味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+mn-ea"/>
                          <a:ea typeface="+mn-ea"/>
                        </a:rPr>
                        <a:t>ON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+mn-ea"/>
                          <a:ea typeface="+mn-ea"/>
                        </a:rPr>
                        <a:t>ON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アドレスとそれ以外の情報を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DHCPv6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で構成する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ステートフル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+mn-ea"/>
                          <a:ea typeface="+mn-ea"/>
                        </a:rPr>
                        <a:t>ON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+mn-ea"/>
                          <a:ea typeface="+mn-ea"/>
                        </a:rPr>
                        <a:t>OFF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アドレス構成は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DHCPv6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を使用するが、それ以外の情報は手動等の別の手段で設定する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+mn-ea"/>
                          <a:ea typeface="+mn-ea"/>
                        </a:rPr>
                        <a:t>OFF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+mn-ea"/>
                          <a:ea typeface="+mn-ea"/>
                        </a:rPr>
                        <a:t>ON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アドレス構成には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RA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を使用するが、それ以外の情報は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DHCPv6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を使用する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ステートレス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43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+mn-ea"/>
                          <a:ea typeface="+mn-ea"/>
                        </a:rPr>
                        <a:t>OFF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+mn-ea"/>
                          <a:ea typeface="+mn-ea"/>
                        </a:rPr>
                        <a:t>OFF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DHCPv6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を使用</a:t>
                      </a:r>
                      <a:r>
                        <a:rPr lang="ja-JP" altLang="en-US" sz="1100" b="0" i="0" u="none" strike="noStrike" dirty="0" smtClean="0">
                          <a:latin typeface="+mn-ea"/>
                          <a:ea typeface="+mn-ea"/>
                        </a:rPr>
                        <a:t>しない</a:t>
                      </a:r>
                      <a:endParaRPr lang="ja-JP" altLang="en-US" sz="1100" b="0" i="0" u="none" strike="noStrike" dirty="0"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アドレス表現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アドレス表現は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オクテットづつ</a:t>
            </a:r>
            <a:r>
              <a:rPr kumimoji="1" lang="en-US" altLang="ja-JP" dirty="0" smtClean="0"/>
              <a:t>8</a:t>
            </a:r>
            <a:r>
              <a:rPr kumimoji="1" lang="ja-JP" altLang="en-US" dirty="0" err="1" smtClean="0"/>
              <a:t>つに</a:t>
            </a:r>
            <a:r>
              <a:rPr kumimoji="1" lang="ja-JP" altLang="en-US" dirty="0" smtClean="0"/>
              <a:t>分解した</a:t>
            </a:r>
            <a:r>
              <a:rPr kumimoji="1" lang="en-US" altLang="ja-JP" dirty="0" smtClean="0"/>
              <a:t>16</a:t>
            </a:r>
            <a:r>
              <a:rPr kumimoji="1" lang="ja-JP" altLang="en-US" dirty="0" smtClean="0"/>
              <a:t>進数を「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」で区切って表現</a:t>
            </a:r>
          </a:p>
          <a:p>
            <a:pPr lvl="1"/>
            <a:r>
              <a:rPr kumimoji="1" lang="en-US" altLang="ja-JP" dirty="0" smtClean="0"/>
              <a:t>fd00:0000:0000:0000:0260:97ff:febb:ed44</a:t>
            </a:r>
          </a:p>
          <a:p>
            <a:pPr lvl="0"/>
            <a:r>
              <a:rPr kumimoji="1" lang="ja-JP" altLang="en-US" dirty="0" smtClean="0"/>
              <a:t>連続した</a:t>
            </a:r>
            <a:r>
              <a:rPr kumimoji="1" lang="en-US" altLang="ja-JP" dirty="0" smtClean="0"/>
              <a:t>0000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ヶ所だけ「</a:t>
            </a:r>
            <a:r>
              <a:rPr kumimoji="1" lang="en-US" altLang="ja-JP" dirty="0" smtClean="0"/>
              <a:t>::</a:t>
            </a:r>
            <a:r>
              <a:rPr kumimoji="1" lang="ja-JP" altLang="en-US" dirty="0" smtClean="0"/>
              <a:t>」と省略可</a:t>
            </a:r>
          </a:p>
          <a:p>
            <a:pPr lvl="1"/>
            <a:r>
              <a:rPr kumimoji="1" lang="en-US" altLang="ja-JP" dirty="0" smtClean="0"/>
              <a:t>fd00::0260:97ff:febb:ed44</a:t>
            </a:r>
          </a:p>
          <a:p>
            <a:pPr lvl="0"/>
            <a:r>
              <a:rPr kumimoji="1" lang="ja-JP" altLang="en-US" dirty="0" smtClean="0"/>
              <a:t>先頭の</a:t>
            </a:r>
            <a:r>
              <a:rPr kumimoji="1" lang="en-US" altLang="ja-JP" dirty="0" smtClean="0"/>
              <a:t>0</a:t>
            </a:r>
            <a:r>
              <a:rPr kumimoji="1" lang="ja-JP" altLang="en-US" dirty="0" smtClean="0"/>
              <a:t>は省略可</a:t>
            </a:r>
          </a:p>
          <a:p>
            <a:pPr lvl="1"/>
            <a:r>
              <a:rPr kumimoji="1" lang="en-US" altLang="ja-JP" dirty="0" smtClean="0"/>
              <a:t>fd00::260:97ff:febb:ed44</a:t>
            </a:r>
          </a:p>
          <a:p>
            <a:pPr lvl="0"/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CIDR</a:t>
            </a:r>
            <a:r>
              <a:rPr kumimoji="1" lang="ja-JP" altLang="en-US" dirty="0" smtClean="0"/>
              <a:t>と同様なプレフィックス表現</a:t>
            </a:r>
          </a:p>
          <a:p>
            <a:pPr lvl="1"/>
            <a:r>
              <a:rPr kumimoji="1" lang="en-US" altLang="ja-JP" dirty="0" smtClean="0"/>
              <a:t>2001:2c0:407::/48 </a:t>
            </a:r>
            <a:endParaRPr kumimoji="1" lang="ja-JP" altLang="en-US" dirty="0" smtClean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アドレススペース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ja-JP" altLang="en-US" dirty="0" smtClean="0"/>
              <a:t>ループバック </a:t>
            </a:r>
            <a:r>
              <a:rPr kumimoji="1" lang="en-US" altLang="ja-JP" dirty="0" smtClean="0"/>
              <a:t>::1</a:t>
            </a:r>
          </a:p>
          <a:p>
            <a:pPr lvl="0"/>
            <a:r>
              <a:rPr lang="en-US" altLang="ja-JP" dirty="0" smtClean="0"/>
              <a:t>GUA 2000::/3</a:t>
            </a:r>
            <a:endParaRPr kumimoji="1" lang="en-US" altLang="ja-JP" dirty="0" smtClean="0"/>
          </a:p>
          <a:p>
            <a:pPr lvl="0"/>
            <a:r>
              <a:rPr kumimoji="1" lang="en-US" altLang="ja-JP" dirty="0" smtClean="0"/>
              <a:t>ULA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fd00::/8(</a:t>
            </a:r>
            <a:r>
              <a:rPr kumimoji="1" lang="ja-JP" altLang="en-US" dirty="0" smtClean="0"/>
              <a:t>定義は</a:t>
            </a:r>
            <a:r>
              <a:rPr kumimoji="1" lang="en-US" altLang="ja-JP" dirty="0" smtClean="0"/>
              <a:t>fc00::/7)</a:t>
            </a:r>
          </a:p>
          <a:p>
            <a:r>
              <a:rPr lang="ja-JP" altLang="en-US" dirty="0" smtClean="0"/>
              <a:t>リンクローカル </a:t>
            </a:r>
            <a:r>
              <a:rPr lang="en-US" altLang="ja-JP" dirty="0" smtClean="0"/>
              <a:t>fe80::/10</a:t>
            </a:r>
          </a:p>
          <a:p>
            <a:pPr lvl="0"/>
            <a:r>
              <a:rPr kumimoji="1" lang="ja-JP" altLang="en-US" dirty="0" smtClean="0"/>
              <a:t>マルチキャスト </a:t>
            </a:r>
            <a:r>
              <a:rPr kumimoji="1" lang="en-US" altLang="ja-JP" dirty="0" smtClean="0"/>
              <a:t>ff00::/8</a:t>
            </a:r>
            <a:endParaRPr kumimoji="1" lang="ja-JP" altLang="en-US" dirty="0" smtClean="0"/>
          </a:p>
          <a:p>
            <a:pPr lvl="0"/>
            <a:r>
              <a:rPr lang="ja-JP" altLang="en-US" dirty="0" smtClean="0"/>
              <a:t>サイトローカル</a:t>
            </a:r>
            <a:r>
              <a:rPr lang="en-US" altLang="ja-JP" dirty="0" smtClean="0"/>
              <a:t>(</a:t>
            </a:r>
            <a:r>
              <a:rPr lang="ja-JP" altLang="en-US" dirty="0" smtClean="0"/>
              <a:t>廃止</a:t>
            </a:r>
            <a:r>
              <a:rPr lang="en-US" altLang="ja-JP" dirty="0" smtClean="0"/>
              <a:t>) fec0::/10</a:t>
            </a:r>
            <a:endParaRPr lang="ja-JP" altLang="en-US" dirty="0" smtClean="0"/>
          </a:p>
          <a:p>
            <a:pPr lvl="0"/>
            <a:endParaRPr kumimoji="1" lang="ja-JP" altLang="en-US" dirty="0" smtClean="0"/>
          </a:p>
          <a:p>
            <a:pPr lvl="0">
              <a:buNone/>
            </a:pPr>
            <a:r>
              <a:rPr lang="en-US" altLang="ja-JP" sz="2400" dirty="0" smtClean="0"/>
              <a:t>http://www.iana.org/assignments/ipv6-address-space</a:t>
            </a:r>
            <a:endParaRPr kumimoji="1" lang="en-US" altLang="ja-JP" sz="2400" dirty="0" smtClean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アドレス</a:t>
            </a:r>
            <a:r>
              <a:rPr lang="ja-JP" altLang="en-US" dirty="0" smtClean="0"/>
              <a:t>フォーマット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47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RFC3587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IPv6 Global </a:t>
            </a:r>
            <a:r>
              <a:rPr lang="en-US" altLang="ja-JP" sz="2400" dirty="0" err="1" smtClean="0"/>
              <a:t>Unicast</a:t>
            </a:r>
            <a:r>
              <a:rPr lang="en-US" altLang="ja-JP" sz="2400" dirty="0" smtClean="0"/>
              <a:t> Address Format</a:t>
            </a:r>
            <a:endParaRPr kumimoji="1" lang="ja-JP" alt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68675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GUA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ULA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GUA(IPv6 Global </a:t>
            </a:r>
            <a:r>
              <a:rPr lang="en-US" altLang="ja-JP" dirty="0" err="1" smtClean="0"/>
              <a:t>Unicast</a:t>
            </a:r>
            <a:r>
              <a:rPr lang="en-US" altLang="ja-JP" dirty="0" smtClean="0"/>
              <a:t> Address)</a:t>
            </a:r>
            <a:r>
              <a:rPr lang="ja-JP" altLang="en-US" dirty="0" smtClean="0"/>
              <a:t>は</a:t>
            </a:r>
            <a:r>
              <a:rPr lang="en-US" altLang="ja-JP" dirty="0" smtClean="0"/>
              <a:t>ISP</a:t>
            </a:r>
            <a:r>
              <a:rPr lang="ja-JP" altLang="en-US" dirty="0" smtClean="0"/>
              <a:t>から配給を受ける</a:t>
            </a:r>
            <a:r>
              <a:rPr lang="en-US" altLang="ja-JP" dirty="0" smtClean="0"/>
              <a:t>/48</a:t>
            </a:r>
            <a:r>
              <a:rPr lang="ja-JP" altLang="en-US" dirty="0" smtClean="0"/>
              <a:t>のグローバルルーティングプレフィックスを使ったアドレス</a:t>
            </a:r>
            <a:endParaRPr lang="en-US" altLang="ja-JP" dirty="0" smtClean="0"/>
          </a:p>
          <a:p>
            <a:r>
              <a:rPr lang="en-US" altLang="ja-JP" dirty="0" smtClean="0"/>
              <a:t>ULA(Unique Local IPv6 </a:t>
            </a:r>
            <a:r>
              <a:rPr lang="en-US" altLang="ja-JP" dirty="0" err="1" smtClean="0"/>
              <a:t>Unicast</a:t>
            </a:r>
            <a:r>
              <a:rPr lang="en-US" altLang="ja-JP" dirty="0" smtClean="0"/>
              <a:t> Address)</a:t>
            </a:r>
            <a:r>
              <a:rPr lang="ja-JP" altLang="en-US" dirty="0" smtClean="0"/>
              <a:t>は</a:t>
            </a:r>
            <a:r>
              <a:rPr lang="en-US" altLang="ja-JP" dirty="0" smtClean="0"/>
              <a:t>IPv4</a:t>
            </a:r>
            <a:r>
              <a:rPr lang="ja-JP" altLang="en-US" dirty="0" smtClean="0"/>
              <a:t>で言うところのプライベートアドレス</a:t>
            </a:r>
          </a:p>
          <a:p>
            <a:r>
              <a:rPr lang="en-US" altLang="ja-JP" dirty="0" smtClean="0"/>
              <a:t>ULA</a:t>
            </a:r>
            <a:r>
              <a:rPr lang="ja-JP" altLang="en-US" dirty="0" err="1" smtClean="0"/>
              <a:t>には</a:t>
            </a:r>
            <a:r>
              <a:rPr lang="en-US" altLang="ja-JP" dirty="0" smtClean="0"/>
              <a:t>fc00::/7</a:t>
            </a:r>
            <a:r>
              <a:rPr lang="ja-JP" altLang="en-US" dirty="0" smtClean="0"/>
              <a:t>が割り当てられているが、</a:t>
            </a:r>
            <a:r>
              <a:rPr lang="en-US" altLang="ja-JP" dirty="0" smtClean="0"/>
              <a:t>IANA</a:t>
            </a:r>
            <a:r>
              <a:rPr lang="ja-JP" altLang="en-US" dirty="0" smtClean="0"/>
              <a:t>が</a:t>
            </a:r>
            <a:r>
              <a:rPr lang="en-US" altLang="ja-JP" dirty="0" smtClean="0"/>
              <a:t>fc00::/8</a:t>
            </a:r>
            <a:r>
              <a:rPr lang="ja-JP" altLang="en-US" dirty="0" smtClean="0"/>
              <a:t>を予約しているので、実質使えるのは</a:t>
            </a:r>
            <a:r>
              <a:rPr lang="en-US" altLang="ja-JP" dirty="0" smtClean="0"/>
              <a:t>fd00::/8</a:t>
            </a:r>
          </a:p>
          <a:p>
            <a:r>
              <a:rPr lang="en-US" altLang="ja-JP" dirty="0" smtClean="0"/>
              <a:t>fd00::/8</a:t>
            </a:r>
            <a:r>
              <a:rPr lang="ja-JP" altLang="en-US" dirty="0" smtClean="0"/>
              <a:t>を適当に使うのではなく、計算した疑似乱数を使う</a:t>
            </a:r>
            <a:r>
              <a:rPr lang="en-US" altLang="ja-JP" dirty="0" smtClean="0"/>
              <a:t>(RFC4193-3.2.2.)</a:t>
            </a:r>
          </a:p>
          <a:p>
            <a:pPr lvl="1"/>
            <a:r>
              <a:rPr lang="ja-JP" altLang="en-US" dirty="0" smtClean="0"/>
              <a:t>現在時刻と</a:t>
            </a:r>
            <a:r>
              <a:rPr lang="en-US" altLang="ja-JP" dirty="0" smtClean="0"/>
              <a:t>EUI-64</a:t>
            </a:r>
            <a:r>
              <a:rPr lang="ja-JP" altLang="en-US" dirty="0" smtClean="0"/>
              <a:t>をマージ</a:t>
            </a:r>
          </a:p>
          <a:p>
            <a:pPr lvl="1"/>
            <a:r>
              <a:rPr lang="en-US" altLang="ja-JP" dirty="0" smtClean="0"/>
              <a:t>SHA-1</a:t>
            </a:r>
            <a:r>
              <a:rPr lang="ja-JP" altLang="en-US" dirty="0" smtClean="0"/>
              <a:t>でハッシュ</a:t>
            </a:r>
          </a:p>
          <a:p>
            <a:pPr lvl="1"/>
            <a:r>
              <a:rPr lang="en-US" altLang="ja-JP" dirty="0" smtClean="0"/>
              <a:t>0xfd+</a:t>
            </a:r>
            <a:r>
              <a:rPr lang="ja-JP" altLang="en-US" dirty="0" smtClean="0"/>
              <a:t>下位</a:t>
            </a:r>
            <a:r>
              <a:rPr lang="en-US" altLang="ja-JP" dirty="0" smtClean="0"/>
              <a:t>40</a:t>
            </a:r>
            <a:r>
              <a:rPr lang="ja-JP" altLang="en-US" dirty="0" smtClean="0"/>
              <a:t>ビット</a:t>
            </a:r>
            <a:r>
              <a:rPr lang="en-US" altLang="ja-JP" dirty="0" smtClean="0"/>
              <a:t>(=/48)</a:t>
            </a:r>
            <a:r>
              <a:rPr lang="ja-JP" altLang="en-US" dirty="0" smtClean="0"/>
              <a:t>を</a:t>
            </a:r>
            <a:r>
              <a:rPr lang="en-US" altLang="ja-JP" dirty="0" smtClean="0"/>
              <a:t>ULA</a:t>
            </a:r>
            <a:r>
              <a:rPr lang="ja-JP" altLang="en-US" dirty="0" smtClean="0"/>
              <a:t>プレフィックスとして使う</a:t>
            </a:r>
            <a:endParaRPr lang="en-US" altLang="ja-JP" dirty="0" smtClean="0"/>
          </a:p>
          <a:p>
            <a:pPr lvl="1"/>
            <a:endParaRPr lang="ja-JP" altLang="en-US" dirty="0" smtClean="0"/>
          </a:p>
          <a:p>
            <a:pPr lvl="1"/>
            <a:r>
              <a:rPr lang="en-US" altLang="ja-JP" dirty="0" smtClean="0"/>
              <a:t>http://www.kame.net/~suz/gen-ula.html </a:t>
            </a:r>
            <a:r>
              <a:rPr lang="ja-JP" altLang="en-US" dirty="0" smtClean="0"/>
              <a:t>等で求められる</a:t>
            </a:r>
          </a:p>
          <a:p>
            <a:pPr lvl="1"/>
            <a:endParaRPr lang="ja-JP" altLang="en-US" dirty="0" smtClean="0"/>
          </a:p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インターフェイス</a:t>
            </a:r>
            <a:r>
              <a:rPr kumimoji="1" lang="en-US" altLang="ja-JP" dirty="0" smtClean="0"/>
              <a:t>ID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各セグメントには</a:t>
            </a:r>
            <a:r>
              <a:rPr kumimoji="1" lang="en-US" altLang="ja-JP" dirty="0" smtClean="0"/>
              <a:t>/64</a:t>
            </a:r>
            <a:r>
              <a:rPr kumimoji="1" lang="ja-JP" altLang="en-US" dirty="0" smtClean="0"/>
              <a:t>のサブネットプレフィックスが割り当てるので、インターフェイス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には、残りの</a:t>
            </a:r>
            <a:r>
              <a:rPr kumimoji="1" lang="en-US" altLang="ja-JP" dirty="0" smtClean="0"/>
              <a:t>64</a:t>
            </a:r>
            <a:r>
              <a:rPr kumimoji="1" lang="ja-JP" altLang="en-US" dirty="0" smtClean="0"/>
              <a:t>ビットを使う</a:t>
            </a:r>
          </a:p>
          <a:p>
            <a:r>
              <a:rPr lang="ja-JP" altLang="en-US" dirty="0" smtClean="0"/>
              <a:t>構成</a:t>
            </a:r>
            <a:r>
              <a:rPr kumimoji="1" lang="ja-JP" altLang="en-US" dirty="0" smtClean="0"/>
              <a:t>方法</a:t>
            </a:r>
          </a:p>
          <a:p>
            <a:pPr lvl="1"/>
            <a:r>
              <a:rPr lang="ja-JP" altLang="en-US" dirty="0" smtClean="0"/>
              <a:t>手動</a:t>
            </a:r>
          </a:p>
          <a:p>
            <a:pPr lvl="1"/>
            <a:r>
              <a:rPr kumimoji="1" lang="ja-JP" altLang="en-US" dirty="0" smtClean="0"/>
              <a:t>自動</a:t>
            </a:r>
          </a:p>
          <a:p>
            <a:r>
              <a:rPr lang="ja-JP" altLang="en-US" dirty="0" smtClean="0"/>
              <a:t>自動構成の種類</a:t>
            </a:r>
          </a:p>
          <a:p>
            <a:pPr lvl="1"/>
            <a:r>
              <a:rPr kumimoji="1" lang="en-US" altLang="ja-JP" dirty="0" smtClean="0"/>
              <a:t>EUI-64(</a:t>
            </a:r>
            <a:r>
              <a:rPr kumimoji="1" lang="ja-JP" altLang="en-US" dirty="0" smtClean="0"/>
              <a:t>静的アドレス</a:t>
            </a:r>
            <a:r>
              <a:rPr kumimoji="1" lang="en-US" altLang="ja-JP" dirty="0" smtClean="0"/>
              <a:t>)</a:t>
            </a:r>
          </a:p>
          <a:p>
            <a:pPr lvl="1"/>
            <a:r>
              <a:rPr lang="ja-JP" altLang="en-US" dirty="0" smtClean="0"/>
              <a:t>匿名アドレス</a:t>
            </a:r>
            <a:r>
              <a:rPr lang="en-US" altLang="ja-JP" dirty="0" smtClean="0"/>
              <a:t>(</a:t>
            </a:r>
            <a:r>
              <a:rPr lang="ja-JP" altLang="en-US" dirty="0" smtClean="0"/>
              <a:t>動的アドレス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ステートフル</a:t>
            </a:r>
            <a:r>
              <a:rPr kumimoji="1" lang="en-US" altLang="ja-JP" dirty="0" smtClean="0"/>
              <a:t>DHCPv6</a:t>
            </a:r>
            <a:r>
              <a:rPr lang="en-US" altLang="ja-JP" dirty="0" smtClean="0"/>
              <a:t> (</a:t>
            </a:r>
            <a:r>
              <a:rPr lang="ja-JP" altLang="en-US" dirty="0" smtClean="0"/>
              <a:t>動的アドレス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49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を知る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IPv6</a:t>
            </a:r>
            <a:r>
              <a:rPr lang="ja-JP" altLang="en-US" dirty="0" smtClean="0"/>
              <a:t>の概要と現状</a:t>
            </a:r>
          </a:p>
          <a:p>
            <a:r>
              <a:rPr lang="en-US" altLang="ja-JP" dirty="0" smtClean="0"/>
              <a:t>IPv6</a:t>
            </a:r>
            <a:r>
              <a:rPr lang="ja-JP" altLang="en-US" dirty="0" smtClean="0"/>
              <a:t>を試す</a:t>
            </a:r>
          </a:p>
          <a:p>
            <a:pPr lvl="1"/>
            <a:r>
              <a:rPr kumimoji="1" lang="ja-JP" altLang="en-US" dirty="0" smtClean="0"/>
              <a:t>デモセッション</a:t>
            </a:r>
          </a:p>
          <a:p>
            <a:r>
              <a:rPr lang="en-US" altLang="ja-JP" dirty="0" smtClean="0"/>
              <a:t>IPv6</a:t>
            </a:r>
            <a:r>
              <a:rPr lang="ja-JP" altLang="en-US" dirty="0" smtClean="0"/>
              <a:t>を使う</a:t>
            </a:r>
          </a:p>
          <a:p>
            <a:pPr lvl="1"/>
            <a:r>
              <a:rPr kumimoji="1" lang="en-US" altLang="ja-JP" dirty="0" smtClean="0"/>
              <a:t>IPv6</a:t>
            </a:r>
            <a:r>
              <a:rPr kumimoji="1" lang="ja-JP" altLang="en-US" smtClean="0"/>
              <a:t>の基礎知識と使い方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kumimoji="1" lang="en-US" altLang="ja-JP" dirty="0" smtClean="0"/>
              <a:t>EUI-64</a:t>
            </a:r>
            <a:endParaRPr kumimoji="1" lang="ja-JP" altLang="en-US" dirty="0"/>
          </a:p>
        </p:txBody>
      </p:sp>
      <p:pic>
        <p:nvPicPr>
          <p:cNvPr id="225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917825" y="2676525"/>
            <a:ext cx="45339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匿名アドレス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乱数を割り当てる</a:t>
            </a:r>
          </a:p>
          <a:p>
            <a:r>
              <a:rPr kumimoji="1" lang="ja-JP" altLang="en-US" dirty="0" smtClean="0"/>
              <a:t>一定期間</a:t>
            </a:r>
            <a:r>
              <a:rPr kumimoji="1" lang="en-US" altLang="ja-JP" dirty="0" smtClean="0"/>
              <a:t>(default:24h)</a:t>
            </a:r>
            <a:r>
              <a:rPr kumimoji="1" lang="ja-JP" altLang="en-US" dirty="0" smtClean="0"/>
              <a:t>経過すると</a:t>
            </a:r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アドレスが変わる</a:t>
            </a:r>
          </a:p>
          <a:p>
            <a:pPr lvl="1"/>
            <a:r>
              <a:rPr kumimoji="1" lang="ja-JP" altLang="en-US" dirty="0" smtClean="0"/>
              <a:t>クライアント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向け</a:t>
            </a:r>
            <a:endParaRPr kumimoji="1" lang="en-US" altLang="ja-JP" dirty="0" smtClean="0"/>
          </a:p>
          <a:p>
            <a:r>
              <a:rPr kumimoji="1" lang="en-US" altLang="ja-JP" dirty="0" smtClean="0"/>
              <a:t>Vista/w7</a:t>
            </a:r>
            <a:r>
              <a:rPr kumimoji="1" lang="ja-JP" altLang="en-US" dirty="0" smtClean="0"/>
              <a:t>は匿名アドレス</a:t>
            </a:r>
            <a:endParaRPr kumimoji="1" lang="en-US" altLang="ja-JP" dirty="0" smtClean="0"/>
          </a:p>
          <a:p>
            <a:r>
              <a:rPr lang="en-US" altLang="ja-JP" dirty="0" smtClean="0"/>
              <a:t>WS08</a:t>
            </a:r>
            <a:r>
              <a:rPr lang="ja-JP" altLang="en-US" dirty="0" smtClean="0"/>
              <a:t>は見た目は匿名アドレスだけど実は静的アドレス</a:t>
            </a:r>
            <a:endParaRPr kumimoji="1" lang="ja-JP" altLang="en-US" dirty="0" smtClean="0"/>
          </a:p>
          <a:p>
            <a:r>
              <a:rPr lang="en-US" altLang="ja-JP" dirty="0" smtClean="0"/>
              <a:t>XP/WS03</a:t>
            </a:r>
            <a:r>
              <a:rPr lang="ja-JP" altLang="en-US" dirty="0" smtClean="0"/>
              <a:t>は</a:t>
            </a:r>
            <a:r>
              <a:rPr lang="en-US" altLang="ja-JP" dirty="0" smtClean="0"/>
              <a:t>EUI-64</a:t>
            </a:r>
            <a:r>
              <a:rPr lang="ja-JP" altLang="en-US" dirty="0" smtClean="0"/>
              <a:t>アドレス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IPv6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IPv6 Only </a:t>
            </a:r>
            <a:r>
              <a:rPr kumimoji="1" lang="ja-JP" altLang="en-US" dirty="0" smtClean="0"/>
              <a:t>環境には当面ならないので、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のデュアルスタックがスタンダードな姿として続く</a:t>
            </a:r>
          </a:p>
          <a:p>
            <a:r>
              <a:rPr lang="ja-JP" altLang="en-US" dirty="0" smtClean="0"/>
              <a:t>トンネリングや移行技術が</a:t>
            </a:r>
            <a:r>
              <a:rPr lang="en-US" altLang="ja-JP" dirty="0" smtClean="0"/>
              <a:t>RFC</a:t>
            </a:r>
            <a:r>
              <a:rPr lang="ja-JP" altLang="en-US" dirty="0" smtClean="0"/>
              <a:t>に色々あるけど、</a:t>
            </a:r>
            <a:r>
              <a:rPr lang="en-US" altLang="ja-JP" dirty="0" smtClean="0"/>
              <a:t>ISP</a:t>
            </a:r>
            <a:r>
              <a:rPr lang="ja-JP" altLang="en-US" dirty="0" smtClean="0"/>
              <a:t>が気にする分野なのでユーザは気にしなくて良い</a:t>
            </a:r>
            <a:r>
              <a:rPr lang="en-US" altLang="ja-JP" dirty="0" smtClean="0"/>
              <a:t>(</a:t>
            </a:r>
            <a:r>
              <a:rPr lang="ja-JP" altLang="en-US" dirty="0" smtClean="0"/>
              <a:t>ハズ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kumimoji="1" lang="ja-JP" altLang="en-US" dirty="0" smtClean="0"/>
              <a:t>ただし、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6over4</a:t>
            </a:r>
            <a:r>
              <a:rPr kumimoji="1" lang="ja-JP" altLang="en-US" dirty="0" smtClean="0"/>
              <a:t>トンネルで提供されることがあるので、実装に使う事アリ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家庭での</a:t>
            </a:r>
            <a:r>
              <a:rPr kumimoji="1" lang="en-US" altLang="ja-JP" dirty="0" smtClean="0"/>
              <a:t>IPv6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 smtClean="0"/>
              <a:t>ブロードバンドルータ</a:t>
            </a:r>
            <a:r>
              <a:rPr lang="en-US" altLang="ja-JP" dirty="0" smtClean="0"/>
              <a:t>(HGW)</a:t>
            </a:r>
            <a:r>
              <a:rPr lang="ja-JP" altLang="en-US" dirty="0" smtClean="0"/>
              <a:t>交換のみ</a:t>
            </a:r>
          </a:p>
          <a:p>
            <a:pPr lvl="1"/>
            <a:r>
              <a:rPr lang="ja-JP" altLang="en-US" dirty="0" smtClean="0"/>
              <a:t>デュアルスタック</a:t>
            </a:r>
          </a:p>
          <a:p>
            <a:pPr lvl="1"/>
            <a:r>
              <a:rPr lang="en-US" altLang="ja-JP" dirty="0" smtClean="0"/>
              <a:t>DHCPv4</a:t>
            </a:r>
          </a:p>
          <a:p>
            <a:pPr lvl="1"/>
            <a:r>
              <a:rPr lang="en-US" altLang="ja-JP" dirty="0" smtClean="0"/>
              <a:t>RA+DHCPv6(</a:t>
            </a:r>
            <a:r>
              <a:rPr lang="ja-JP" altLang="en-US" dirty="0" smtClean="0"/>
              <a:t>リレーエージェントになるかも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lang="en-US" altLang="ja-JP" dirty="0" smtClean="0"/>
              <a:t>MLD(</a:t>
            </a:r>
            <a:r>
              <a:rPr lang="ja-JP" altLang="en-US" dirty="0" smtClean="0"/>
              <a:t>マルチキャスト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kumimoji="1" lang="ja-JP" altLang="en-US" dirty="0" smtClean="0"/>
              <a:t>最新</a:t>
            </a:r>
            <a:r>
              <a:rPr kumimoji="1" lang="en-US" altLang="ja-JP" dirty="0" smtClean="0"/>
              <a:t>OS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対応</a:t>
            </a:r>
            <a:r>
              <a:rPr lang="ja-JP" altLang="en-US" dirty="0" smtClean="0"/>
              <a:t>済み</a:t>
            </a:r>
            <a:endParaRPr kumimoji="1" lang="ja-JP" altLang="en-US" dirty="0" smtClean="0"/>
          </a:p>
          <a:p>
            <a:pPr lvl="1"/>
            <a:r>
              <a:rPr lang="ja-JP" altLang="en-US" dirty="0" smtClean="0"/>
              <a:t>古い</a:t>
            </a:r>
            <a:r>
              <a:rPr lang="en-US" altLang="ja-JP" dirty="0" smtClean="0"/>
              <a:t>OS</a:t>
            </a:r>
            <a:r>
              <a:rPr lang="ja-JP" altLang="en-US" dirty="0" smtClean="0"/>
              <a:t>は</a:t>
            </a:r>
            <a:r>
              <a:rPr lang="en-US" altLang="ja-JP" dirty="0" smtClean="0"/>
              <a:t>IPv4</a:t>
            </a:r>
            <a:r>
              <a:rPr lang="ja-JP" altLang="en-US" dirty="0" smtClean="0"/>
              <a:t>のまま使う</a:t>
            </a:r>
          </a:p>
          <a:p>
            <a:pPr lvl="1"/>
            <a:r>
              <a:rPr lang="ja-JP" altLang="en-US" dirty="0" smtClean="0"/>
              <a:t>クライアントの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対応は</a:t>
            </a:r>
            <a:r>
              <a:rPr kumimoji="1" lang="ja-JP" altLang="en-US" dirty="0" smtClean="0"/>
              <a:t>時間が解決</a:t>
            </a:r>
            <a:r>
              <a:rPr lang="ja-JP" altLang="en-US" dirty="0" smtClean="0"/>
              <a:t>してくれる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希望的観測</a:t>
            </a:r>
            <a:r>
              <a:rPr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情報家電は</a:t>
            </a:r>
            <a:r>
              <a:rPr lang="en-US" altLang="ja-JP" dirty="0" smtClean="0"/>
              <a:t>LAN</a:t>
            </a:r>
            <a:r>
              <a:rPr lang="ja-JP" altLang="en-US" dirty="0" smtClean="0"/>
              <a:t>ケーブル接続より</a:t>
            </a:r>
            <a:r>
              <a:rPr lang="en-US" altLang="ja-JP" dirty="0" smtClean="0"/>
              <a:t>PLC</a:t>
            </a:r>
            <a:r>
              <a:rPr lang="ja-JP" altLang="en-US" dirty="0" smtClean="0"/>
              <a:t>や無線</a:t>
            </a:r>
            <a:r>
              <a:rPr lang="en-US" altLang="ja-JP" dirty="0" smtClean="0"/>
              <a:t>LAN</a:t>
            </a:r>
            <a:r>
              <a:rPr lang="ja-JP" altLang="en-US" dirty="0" smtClean="0"/>
              <a:t>との親和性が高いので、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普及に伴ってこれらが主流になるかも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企業での</a:t>
            </a:r>
            <a:r>
              <a:rPr kumimoji="1" lang="en-US" altLang="ja-JP" dirty="0" smtClean="0"/>
              <a:t>IPv6</a:t>
            </a:r>
            <a:endParaRPr kumimoji="1" lang="ja-JP" altLang="en-US" dirty="0"/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どう取り組むか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kumimoji="1" lang="ja-JP" altLang="en-US" dirty="0" smtClean="0"/>
              <a:t>インターネットの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導入が本格化すると、インターネット接続性に問題が出る</a:t>
            </a:r>
          </a:p>
          <a:p>
            <a:pPr lvl="1"/>
            <a:r>
              <a:rPr lang="en-US" altLang="ja-JP" dirty="0" smtClean="0"/>
              <a:t>DMZ</a:t>
            </a:r>
            <a:r>
              <a:rPr lang="ja-JP" altLang="en-US" dirty="0" smtClean="0"/>
              <a:t>は早々に対応が必要に</a:t>
            </a:r>
          </a:p>
          <a:p>
            <a:pPr lvl="1"/>
            <a:r>
              <a:rPr kumimoji="1" lang="ja-JP" altLang="en-US" dirty="0" smtClean="0"/>
              <a:t>内部ネットワークも早めに対応するのが望ましい</a:t>
            </a:r>
          </a:p>
          <a:p>
            <a:r>
              <a:rPr lang="en-US" altLang="ja-JP" dirty="0" smtClean="0"/>
              <a:t>IPv4</a:t>
            </a:r>
            <a:r>
              <a:rPr lang="ja-JP" altLang="en-US" dirty="0" smtClean="0"/>
              <a:t>と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の共存</a:t>
            </a:r>
          </a:p>
          <a:p>
            <a:pPr lvl="1"/>
            <a:r>
              <a:rPr kumimoji="1" lang="en-US" altLang="ja-JP" dirty="0" smtClean="0"/>
              <a:t>IPv6 Only </a:t>
            </a:r>
            <a:r>
              <a:rPr kumimoji="1" lang="ja-JP" altLang="en-US" dirty="0" smtClean="0"/>
              <a:t>は非現実的</a:t>
            </a:r>
            <a:r>
              <a:rPr lang="ja-JP" altLang="en-US" dirty="0" smtClean="0"/>
              <a:t>なのでデュアルスタックにする</a:t>
            </a:r>
            <a:endParaRPr kumimoji="1" lang="ja-JP" altLang="en-US" dirty="0" smtClean="0"/>
          </a:p>
          <a:p>
            <a:pPr lvl="1"/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をすぐ導入しない場合でも、リプレース時に</a:t>
            </a:r>
            <a:r>
              <a:rPr kumimoji="1" lang="ja-JP" altLang="en-US" smtClean="0"/>
              <a:t>はデュアルスタック製品を</a:t>
            </a:r>
            <a:r>
              <a:rPr kumimoji="1" lang="ja-JP" altLang="en-US" dirty="0" smtClean="0"/>
              <a:t>選択して</a:t>
            </a:r>
            <a:r>
              <a:rPr kumimoji="1" lang="en-US" altLang="ja-JP" dirty="0" smtClean="0"/>
              <a:t>IPv6 Ready</a:t>
            </a:r>
            <a:r>
              <a:rPr kumimoji="1" lang="ja-JP" altLang="en-US" dirty="0" smtClean="0"/>
              <a:t>にしておく</a:t>
            </a:r>
            <a:endParaRPr kumimoji="1" lang="en-US" altLang="ja-JP" dirty="0" smtClean="0"/>
          </a:p>
          <a:p>
            <a:r>
              <a:rPr lang="ja-JP" altLang="en-US" dirty="0" smtClean="0"/>
              <a:t>アドレス割り当て</a:t>
            </a:r>
          </a:p>
          <a:p>
            <a:pPr lvl="1"/>
            <a:r>
              <a:rPr kumimoji="1" lang="en-US" altLang="ja-JP" dirty="0" smtClean="0"/>
              <a:t>NAT</a:t>
            </a:r>
            <a:r>
              <a:rPr kumimoji="1" lang="ja-JP" altLang="en-US" dirty="0" smtClean="0"/>
              <a:t>を使わずインターネットアクセスするので</a:t>
            </a:r>
            <a:r>
              <a:rPr lang="ja-JP" altLang="en-US" dirty="0" smtClean="0"/>
              <a:t>、</a:t>
            </a:r>
            <a:r>
              <a:rPr lang="en-US" altLang="ja-JP" dirty="0" smtClean="0"/>
              <a:t>DMZ</a:t>
            </a:r>
            <a:r>
              <a:rPr lang="ja-JP" altLang="en-US" dirty="0" err="1" smtClean="0"/>
              <a:t>だけ</a:t>
            </a:r>
            <a:r>
              <a:rPr lang="ja-JP" altLang="en-US" dirty="0" smtClean="0"/>
              <a:t>ではなく</a:t>
            </a:r>
            <a:r>
              <a:rPr kumimoji="1" lang="en-US" altLang="ja-JP" dirty="0" smtClean="0"/>
              <a:t>LAN</a:t>
            </a:r>
            <a:r>
              <a:rPr kumimoji="1" lang="ja-JP" altLang="en-US" dirty="0" err="1" smtClean="0"/>
              <a:t>にも</a:t>
            </a:r>
            <a:r>
              <a:rPr kumimoji="1" lang="en-US" altLang="ja-JP" dirty="0" smtClean="0"/>
              <a:t>GUA</a:t>
            </a:r>
            <a:r>
              <a:rPr kumimoji="1" lang="ja-JP" altLang="en-US" dirty="0" smtClean="0"/>
              <a:t>を割り当てる</a:t>
            </a:r>
          </a:p>
          <a:p>
            <a:pPr lvl="2"/>
            <a:r>
              <a:rPr kumimoji="1" lang="ja-JP" altLang="en-US" dirty="0" smtClean="0"/>
              <a:t>動的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契約しか無い時は</a:t>
            </a:r>
            <a:r>
              <a:rPr kumimoji="1" lang="en-US" altLang="ja-JP" dirty="0" smtClean="0"/>
              <a:t>?</a:t>
            </a:r>
            <a:r>
              <a:rPr kumimoji="1" lang="ja-JP" altLang="en-US" dirty="0" smtClean="0"/>
              <a:t/>
            </a:r>
            <a:br>
              <a:rPr kumimoji="1" lang="ja-JP" altLang="en-US" dirty="0" smtClean="0"/>
            </a:br>
            <a:r>
              <a:rPr lang="ja-JP" altLang="en-US" sz="2000" dirty="0" smtClean="0"/>
              <a:t>→ </a:t>
            </a:r>
            <a:r>
              <a:rPr lang="en-US" altLang="ja-JP" sz="2000" dirty="0" smtClean="0"/>
              <a:t>ISP </a:t>
            </a:r>
            <a:r>
              <a:rPr lang="ja-JP" altLang="en-US" sz="2000" dirty="0" smtClean="0"/>
              <a:t>が </a:t>
            </a:r>
            <a:r>
              <a:rPr lang="en-US" altLang="ja-JP" sz="2000" dirty="0" smtClean="0"/>
              <a:t>LAN </a:t>
            </a:r>
            <a:r>
              <a:rPr lang="ja-JP" altLang="en-US" sz="2000" dirty="0" smtClean="0"/>
              <a:t>側に </a:t>
            </a:r>
            <a:r>
              <a:rPr lang="en-US" altLang="ja-JP" sz="2000" dirty="0" smtClean="0"/>
              <a:t>GUA </a:t>
            </a:r>
            <a:r>
              <a:rPr lang="ja-JP" altLang="en-US" sz="2000" dirty="0" smtClean="0"/>
              <a:t>をどう割り当てるかの方針が決まらない事には</a:t>
            </a:r>
            <a:r>
              <a:rPr lang="en-US" altLang="ja-JP" sz="2000" dirty="0" smtClean="0"/>
              <a:t>… (</a:t>
            </a:r>
            <a:r>
              <a:rPr lang="ja-JP" altLang="en-US" sz="2000" dirty="0" smtClean="0"/>
              <a:t>汗</a:t>
            </a:r>
            <a:r>
              <a:rPr lang="en-US" altLang="ja-JP" sz="2000" dirty="0" smtClean="0"/>
              <a:t>)</a:t>
            </a:r>
            <a:endParaRPr kumimoji="1" lang="ja-JP" altLang="en-US" dirty="0" smtClean="0"/>
          </a:p>
          <a:p>
            <a:pPr lvl="1"/>
            <a:r>
              <a:rPr lang="en-US" altLang="ja-JP" dirty="0" smtClean="0"/>
              <a:t>GUA</a:t>
            </a:r>
            <a:r>
              <a:rPr lang="ja-JP" altLang="en-US" dirty="0" smtClean="0"/>
              <a:t>だけだと、</a:t>
            </a:r>
            <a:r>
              <a:rPr lang="en-US" altLang="ja-JP" dirty="0" smtClean="0"/>
              <a:t>ISP</a:t>
            </a:r>
            <a:r>
              <a:rPr lang="ja-JP" altLang="en-US" dirty="0" smtClean="0"/>
              <a:t>契約変更時にリナンバしないと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が使えなくなってしまうので、パーマネントな</a:t>
            </a:r>
            <a:r>
              <a:rPr lang="en-US" altLang="ja-JP" dirty="0" smtClean="0"/>
              <a:t>ULA</a:t>
            </a:r>
            <a:r>
              <a:rPr lang="ja-JP" altLang="en-US" dirty="0" smtClean="0"/>
              <a:t>も必要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ネットワーク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管理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 smtClean="0"/>
              <a:t>基本はステートレス自動構成</a:t>
            </a:r>
          </a:p>
          <a:p>
            <a:r>
              <a:rPr lang="ja-JP" altLang="en-US" dirty="0" smtClean="0"/>
              <a:t>クライアントは匿名アドレス</a:t>
            </a:r>
          </a:p>
          <a:p>
            <a:r>
              <a:rPr lang="ja-JP" altLang="en-US" dirty="0" smtClean="0"/>
              <a:t>サーバ等静的アドレスが必要な機器は</a:t>
            </a:r>
            <a:r>
              <a:rPr lang="en-US" altLang="ja-JP" dirty="0" smtClean="0"/>
              <a:t>EUI-64</a:t>
            </a:r>
            <a:endParaRPr lang="ja-JP" altLang="en-US" dirty="0" smtClean="0"/>
          </a:p>
          <a:p>
            <a:r>
              <a:rPr lang="ja-JP" altLang="en-US" dirty="0" smtClean="0"/>
              <a:t>自動構成がダメな機器だけ手動</a:t>
            </a:r>
            <a:r>
              <a:rPr lang="en-US" altLang="ja-JP" dirty="0" smtClean="0"/>
              <a:t>(DC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r>
              <a:rPr lang="en-US" altLang="ja-JP" dirty="0" smtClean="0"/>
              <a:t>DDNS</a:t>
            </a:r>
            <a:r>
              <a:rPr lang="ja-JP" altLang="en-US" dirty="0" smtClean="0"/>
              <a:t>必須</a:t>
            </a:r>
          </a:p>
          <a:p>
            <a:endParaRPr lang="ja-JP" altLang="en-US" dirty="0" smtClean="0"/>
          </a:p>
          <a:p>
            <a:r>
              <a:rPr lang="ja-JP" altLang="en-US" u="sng" dirty="0" smtClean="0"/>
              <a:t>ほぼすべてのノードが自動構成で済むので、アドレス割り当ての手間がない</a:t>
            </a:r>
            <a:r>
              <a:rPr lang="en-US" altLang="ja-JP" u="sng" dirty="0" smtClean="0"/>
              <a:t>!!</a:t>
            </a:r>
            <a:endParaRPr lang="ja-JP" altLang="en-US" u="sng" dirty="0" smtClean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サブネット</a:t>
            </a:r>
            <a:r>
              <a:rPr kumimoji="1" lang="en-US" altLang="ja-JP" dirty="0" smtClean="0"/>
              <a:t>ID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企業内のルーティングは、</a:t>
            </a:r>
            <a:r>
              <a:rPr kumimoji="1" lang="en-US" altLang="ja-JP" dirty="0" smtClean="0"/>
              <a:t>16</a:t>
            </a:r>
            <a:r>
              <a:rPr kumimoji="1" lang="ja-JP" altLang="en-US" dirty="0" smtClean="0"/>
              <a:t>ビットのサブネット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で</a:t>
            </a:r>
            <a:r>
              <a:rPr lang="ja-JP" altLang="en-US" dirty="0" smtClean="0"/>
              <a:t>設計</a:t>
            </a:r>
            <a:r>
              <a:rPr kumimoji="1" lang="ja-JP" altLang="en-US" dirty="0" smtClean="0"/>
              <a:t>する</a:t>
            </a:r>
          </a:p>
          <a:p>
            <a:pPr lvl="1"/>
            <a:r>
              <a:rPr lang="ja-JP" altLang="en-US" dirty="0" smtClean="0"/>
              <a:t>少ないようだけど、</a:t>
            </a:r>
            <a:r>
              <a:rPr lang="en-US" altLang="ja-JP" dirty="0" smtClean="0"/>
              <a:t>Class A</a:t>
            </a:r>
            <a:r>
              <a:rPr lang="ja-JP" altLang="en-US" dirty="0" smtClean="0"/>
              <a:t>と同サイズ</a:t>
            </a:r>
          </a:p>
          <a:p>
            <a:r>
              <a:rPr lang="ja-JP" altLang="en-US" dirty="0" smtClean="0"/>
              <a:t>規模の大きなネットワークは、ツリー構造にして、プレフィックスビット表現できるサイズに丸めて積み上げる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57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プレフィックスビット長とセグメント数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</p:nvPr>
        </p:nvGraphicFramePr>
        <p:xfrm>
          <a:off x="2857488" y="1643052"/>
          <a:ext cx="4429156" cy="4286286"/>
        </p:xfrm>
        <a:graphic>
          <a:graphicData uri="http://schemas.openxmlformats.org/drawingml/2006/table">
            <a:tbl>
              <a:tblPr/>
              <a:tblGrid>
                <a:gridCol w="1034547"/>
                <a:gridCol w="2198413"/>
                <a:gridCol w="1196196"/>
              </a:tblGrid>
              <a:tr h="2381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bit</a:t>
                      </a:r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長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セグメント数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Prefix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256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1,024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2,048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4,096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8,192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16,384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32,768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7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65,536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b="0" i="0" u="none" strike="noStrike" dirty="0">
                          <a:solidFill>
                            <a:srgbClr val="000000"/>
                          </a:solidFill>
                          <a:latin typeface="HGP創英角ｺﾞｼｯｸUB" pitchFamily="50" charset="-128"/>
                          <a:ea typeface="HGP創英角ｺﾞｼｯｸUB" pitchFamily="50" charset="-128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プレフィックスビット割り当て</a:t>
            </a:r>
            <a:endParaRPr kumimoji="1" lang="ja-JP" altLang="en-US" dirty="0"/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5100" y="1543895"/>
            <a:ext cx="7499350" cy="4608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59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IPv6</a:t>
            </a:r>
            <a:r>
              <a:rPr kumimoji="1" lang="ja-JP" altLang="en-US" dirty="0" smtClean="0"/>
              <a:t>を知る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何がいいの</a:t>
            </a:r>
            <a:r>
              <a:rPr kumimoji="1" lang="en-US" altLang="ja-JP" dirty="0" smtClean="0"/>
              <a:t>?</a:t>
            </a:r>
          </a:p>
          <a:p>
            <a:r>
              <a:rPr lang="ja-JP" altLang="en-US" dirty="0" smtClean="0"/>
              <a:t>なんで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が必要なの</a:t>
            </a:r>
            <a:r>
              <a:rPr lang="en-US" altLang="ja-JP" dirty="0" smtClean="0"/>
              <a:t>?</a:t>
            </a:r>
            <a:endParaRPr lang="ja-JP" altLang="en-US" dirty="0" smtClean="0"/>
          </a:p>
          <a:p>
            <a:r>
              <a:rPr lang="ja-JP" altLang="en-US" dirty="0" smtClean="0"/>
              <a:t>現状はどうなっているの</a:t>
            </a:r>
            <a:r>
              <a:rPr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ルーティング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とは別に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ルーティングが必要</a:t>
            </a:r>
          </a:p>
          <a:p>
            <a:r>
              <a:rPr lang="ja-JP" altLang="en-US" dirty="0" smtClean="0"/>
              <a:t>ダイナミックルーティングがお勧め</a:t>
            </a:r>
          </a:p>
          <a:p>
            <a:pPr lvl="1"/>
            <a:r>
              <a:rPr lang="en-US" altLang="ja-JP" dirty="0" err="1" smtClean="0"/>
              <a:t>RIPng</a:t>
            </a:r>
            <a:r>
              <a:rPr lang="en-US" altLang="ja-JP" dirty="0" smtClean="0"/>
              <a:t>(RIP new generation)</a:t>
            </a:r>
          </a:p>
          <a:p>
            <a:pPr lvl="1"/>
            <a:r>
              <a:rPr lang="en-US" altLang="ja-JP" dirty="0" smtClean="0"/>
              <a:t>OSPFv3(OSPF version3)</a:t>
            </a:r>
          </a:p>
          <a:p>
            <a:pPr lvl="1"/>
            <a:r>
              <a:rPr lang="en-US" altLang="ja-JP" dirty="0" smtClean="0"/>
              <a:t>Integrated IS-IS</a:t>
            </a:r>
          </a:p>
          <a:p>
            <a:pPr lvl="1"/>
            <a:r>
              <a:rPr lang="en-US" altLang="ja-JP" dirty="0" smtClean="0"/>
              <a:t>EIGRP for IPv6</a:t>
            </a:r>
          </a:p>
          <a:p>
            <a:pPr lvl="1"/>
            <a:r>
              <a:rPr lang="en-US" altLang="ja-JP" dirty="0" smtClean="0"/>
              <a:t>MP-BGP4(Multiprotocol-BGP4)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MLD(Multicast Listener Discovery)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マルチキャスト中継機能</a:t>
            </a:r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61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5217" y="2428868"/>
            <a:ext cx="16097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DMZ</a:t>
            </a:r>
            <a:r>
              <a:rPr lang="ja-JP" altLang="en-US" dirty="0" smtClean="0"/>
              <a:t>の考え方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NAT</a:t>
            </a:r>
            <a:r>
              <a:rPr kumimoji="1" lang="ja-JP" altLang="en-US" dirty="0" smtClean="0"/>
              <a:t>は使わない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ULA</a:t>
            </a:r>
            <a:r>
              <a:rPr kumimoji="1" lang="ja-JP" altLang="en-US" dirty="0" smtClean="0"/>
              <a:t>は不要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設定しても構わないけど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en-US" altLang="ja-JP" dirty="0" smtClean="0"/>
              <a:t>RA+</a:t>
            </a:r>
            <a:r>
              <a:rPr lang="ja-JP" altLang="en-US" dirty="0" smtClean="0"/>
              <a:t>ステートレス</a:t>
            </a:r>
            <a:r>
              <a:rPr lang="en-US" altLang="ja-JP" dirty="0" smtClean="0"/>
              <a:t>DHCPv6</a:t>
            </a:r>
            <a:r>
              <a:rPr lang="ja-JP" altLang="en-US" dirty="0" smtClean="0"/>
              <a:t>で自動構成</a:t>
            </a:r>
            <a:endParaRPr kumimoji="1" lang="ja-JP" altLang="en-US" dirty="0" smtClean="0"/>
          </a:p>
          <a:p>
            <a:r>
              <a:rPr lang="en-US" altLang="ja-JP" dirty="0" smtClean="0"/>
              <a:t>FW</a:t>
            </a:r>
            <a:r>
              <a:rPr lang="ja-JP" altLang="en-US" dirty="0" smtClean="0"/>
              <a:t>ではセグメントに対するポリシーのみ</a:t>
            </a:r>
            <a:r>
              <a:rPr lang="en-US" altLang="ja-JP" dirty="0" smtClean="0"/>
              <a:t>(NIC</a:t>
            </a:r>
            <a:r>
              <a:rPr lang="ja-JP" altLang="en-US" dirty="0" smtClean="0"/>
              <a:t>変えただけで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アドレス変わるので運用が面倒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 lvl="1"/>
            <a:r>
              <a:rPr lang="ja-JP" altLang="en-US" dirty="0" smtClean="0"/>
              <a:t>個別</a:t>
            </a:r>
            <a:r>
              <a:rPr kumimoji="1" lang="ja-JP" altLang="en-US" dirty="0" smtClean="0"/>
              <a:t>ポリシーは各ホストで実装</a:t>
            </a:r>
          </a:p>
          <a:p>
            <a:r>
              <a:rPr lang="en-US" altLang="ja-JP" dirty="0" smtClean="0"/>
              <a:t>ICMP/ICMPv6</a:t>
            </a:r>
            <a:r>
              <a:rPr lang="ja-JP" altLang="en-US" dirty="0" smtClean="0"/>
              <a:t>は</a:t>
            </a:r>
            <a:r>
              <a:rPr lang="en-US" altLang="ja-JP" dirty="0" smtClean="0"/>
              <a:t>In/Out</a:t>
            </a:r>
            <a:r>
              <a:rPr lang="ja-JP" altLang="en-US" dirty="0" smtClean="0"/>
              <a:t>とも通す</a:t>
            </a:r>
            <a:r>
              <a:rPr lang="en-US" altLang="ja-JP" dirty="0" smtClean="0"/>
              <a:t>(Internet/LAN</a:t>
            </a:r>
            <a:r>
              <a:rPr lang="ja-JP" altLang="en-US" dirty="0" smtClean="0"/>
              <a:t>も通すのがお勧め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62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企業取り組みのまとめ</a:t>
            </a:r>
            <a:r>
              <a:rPr lang="en-US" altLang="ja-JP" dirty="0" smtClean="0"/>
              <a:t>(1/2)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ja-JP" altLang="en-US" sz="7200" dirty="0" smtClean="0"/>
              <a:t>使用する </a:t>
            </a:r>
            <a:r>
              <a:rPr lang="en-US" altLang="ja-JP" sz="7200" dirty="0" smtClean="0"/>
              <a:t>IPv6 </a:t>
            </a:r>
            <a:r>
              <a:rPr lang="ja-JP" altLang="en-US" sz="7200" dirty="0" smtClean="0"/>
              <a:t>アドレス</a:t>
            </a:r>
          </a:p>
          <a:p>
            <a:pPr lvl="1"/>
            <a:r>
              <a:rPr lang="ja-JP" altLang="en-US" sz="7200" dirty="0" smtClean="0"/>
              <a:t>サイトには</a:t>
            </a:r>
            <a:r>
              <a:rPr lang="en-US" altLang="ja-JP" sz="7200" dirty="0" smtClean="0"/>
              <a:t>/48</a:t>
            </a:r>
            <a:r>
              <a:rPr lang="ja-JP" altLang="en-US" sz="7200" dirty="0" err="1" smtClean="0"/>
              <a:t>、</a:t>
            </a:r>
            <a:r>
              <a:rPr lang="ja-JP" altLang="en-US" sz="7200" dirty="0" smtClean="0"/>
              <a:t>セグメントには</a:t>
            </a:r>
            <a:r>
              <a:rPr lang="en-US" altLang="ja-JP" sz="7200" dirty="0" smtClean="0"/>
              <a:t>/64</a:t>
            </a:r>
            <a:r>
              <a:rPr lang="ja-JP" altLang="en-US" sz="7200" dirty="0" smtClean="0"/>
              <a:t>プレフィックスを使う</a:t>
            </a:r>
          </a:p>
          <a:p>
            <a:pPr lvl="1"/>
            <a:r>
              <a:rPr lang="en-US" altLang="ja-JP" sz="7200" dirty="0" smtClean="0"/>
              <a:t>NAT </a:t>
            </a:r>
            <a:r>
              <a:rPr lang="ja-JP" altLang="en-US" sz="7200" dirty="0" smtClean="0"/>
              <a:t>は使わない</a:t>
            </a:r>
          </a:p>
          <a:p>
            <a:pPr lvl="1"/>
            <a:r>
              <a:rPr lang="en-US" altLang="ja-JP" sz="7200" dirty="0" smtClean="0"/>
              <a:t>ULA </a:t>
            </a:r>
            <a:r>
              <a:rPr lang="ja-JP" altLang="en-US" sz="7200" dirty="0" smtClean="0"/>
              <a:t>は </a:t>
            </a:r>
            <a:r>
              <a:rPr lang="en-US" altLang="ja-JP" sz="7200" dirty="0" smtClean="0"/>
              <a:t>fd00::/8 </a:t>
            </a:r>
            <a:r>
              <a:rPr lang="ja-JP" altLang="en-US" sz="7200" dirty="0" smtClean="0"/>
              <a:t>の計算で求めたサイトプレフィックスを使う</a:t>
            </a:r>
          </a:p>
          <a:p>
            <a:pPr lvl="1"/>
            <a:r>
              <a:rPr lang="en-US" altLang="ja-JP" sz="7200" dirty="0" smtClean="0"/>
              <a:t>LAN </a:t>
            </a:r>
            <a:r>
              <a:rPr lang="ja-JP" altLang="en-US" sz="7200" dirty="0" err="1" smtClean="0"/>
              <a:t>には</a:t>
            </a:r>
            <a:r>
              <a:rPr lang="ja-JP" altLang="en-US" sz="7200" dirty="0" smtClean="0"/>
              <a:t> </a:t>
            </a:r>
            <a:r>
              <a:rPr lang="en-US" altLang="ja-JP" sz="7200" dirty="0" smtClean="0"/>
              <a:t>GUA + ULA </a:t>
            </a:r>
            <a:r>
              <a:rPr lang="ja-JP" altLang="en-US" sz="7200" dirty="0" smtClean="0"/>
              <a:t>を割り当てる</a:t>
            </a:r>
          </a:p>
          <a:p>
            <a:pPr lvl="1"/>
            <a:r>
              <a:rPr lang="en-US" altLang="ja-JP" sz="7200" dirty="0" smtClean="0"/>
              <a:t>DMZ </a:t>
            </a:r>
            <a:r>
              <a:rPr lang="ja-JP" altLang="en-US" sz="7200" dirty="0" err="1" smtClean="0"/>
              <a:t>には</a:t>
            </a:r>
            <a:r>
              <a:rPr lang="ja-JP" altLang="en-US" sz="7200" dirty="0" smtClean="0"/>
              <a:t> </a:t>
            </a:r>
            <a:r>
              <a:rPr lang="en-US" altLang="ja-JP" sz="7200" dirty="0" smtClean="0"/>
              <a:t>GUA </a:t>
            </a:r>
            <a:r>
              <a:rPr lang="ja-JP" altLang="en-US" sz="7200" dirty="0" smtClean="0"/>
              <a:t>のみを割り当てる</a:t>
            </a:r>
          </a:p>
          <a:p>
            <a:r>
              <a:rPr lang="en-US" altLang="ja-JP" sz="7200" dirty="0" smtClean="0"/>
              <a:t>IPv6</a:t>
            </a:r>
            <a:r>
              <a:rPr lang="ja-JP" altLang="en-US" sz="7200" dirty="0" smtClean="0"/>
              <a:t>アドレスの自動構成</a:t>
            </a:r>
          </a:p>
          <a:p>
            <a:pPr lvl="1"/>
            <a:r>
              <a:rPr lang="en-US" altLang="ja-JP" sz="7200" dirty="0" smtClean="0"/>
              <a:t>IPv6 </a:t>
            </a:r>
            <a:r>
              <a:rPr lang="ja-JP" altLang="en-US" sz="7200" dirty="0" smtClean="0"/>
              <a:t>アドレスは </a:t>
            </a:r>
            <a:r>
              <a:rPr lang="en-US" altLang="ja-JP" sz="7200" dirty="0" smtClean="0"/>
              <a:t>RA </a:t>
            </a:r>
            <a:r>
              <a:rPr lang="ja-JP" altLang="en-US" sz="7200" dirty="0" smtClean="0"/>
              <a:t>で自動構成</a:t>
            </a:r>
          </a:p>
          <a:p>
            <a:pPr lvl="1"/>
            <a:r>
              <a:rPr lang="ja-JP" altLang="en-US" sz="7200" dirty="0" smtClean="0"/>
              <a:t>各 </a:t>
            </a:r>
            <a:r>
              <a:rPr lang="en-US" altLang="ja-JP" sz="7200" dirty="0" smtClean="0"/>
              <a:t>GW </a:t>
            </a:r>
            <a:r>
              <a:rPr lang="ja-JP" altLang="en-US" sz="7200" dirty="0" smtClean="0"/>
              <a:t>に </a:t>
            </a:r>
            <a:r>
              <a:rPr lang="en-US" altLang="ja-JP" sz="7200" dirty="0" smtClean="0"/>
              <a:t>RA </a:t>
            </a:r>
            <a:r>
              <a:rPr lang="ja-JP" altLang="en-US" sz="7200" dirty="0" smtClean="0"/>
              <a:t>を喋らせる</a:t>
            </a:r>
          </a:p>
          <a:p>
            <a:pPr lvl="1"/>
            <a:r>
              <a:rPr lang="en-US" altLang="ja-JP" sz="7200" dirty="0" smtClean="0"/>
              <a:t>Vista </a:t>
            </a:r>
            <a:r>
              <a:rPr lang="ja-JP" altLang="en-US" sz="7200" dirty="0" smtClean="0"/>
              <a:t>の匿名アドレスは</a:t>
            </a:r>
            <a:r>
              <a:rPr lang="en-US" altLang="ja-JP" sz="7200" dirty="0" smtClean="0"/>
              <a:t>1</a:t>
            </a:r>
            <a:r>
              <a:rPr lang="ja-JP" altLang="en-US" sz="7200" dirty="0" smtClean="0"/>
              <a:t>時間で自動更新されるが、</a:t>
            </a:r>
            <a:r>
              <a:rPr lang="en-US" altLang="ja-JP" sz="7200" dirty="0" smtClean="0"/>
              <a:t>WS08 </a:t>
            </a:r>
            <a:r>
              <a:rPr lang="ja-JP" altLang="en-US" sz="7200" dirty="0" smtClean="0"/>
              <a:t>は静的割り当てになっている</a:t>
            </a:r>
          </a:p>
          <a:p>
            <a:pPr lvl="1"/>
            <a:r>
              <a:rPr lang="en-US" altLang="ja-JP" sz="7200" dirty="0" smtClean="0"/>
              <a:t>WS08 </a:t>
            </a:r>
            <a:r>
              <a:rPr lang="ja-JP" altLang="en-US" sz="7200" dirty="0" smtClean="0"/>
              <a:t>を </a:t>
            </a:r>
            <a:r>
              <a:rPr lang="en-US" altLang="ja-JP" sz="7200" dirty="0" smtClean="0"/>
              <a:t>EUI-64 </a:t>
            </a:r>
            <a:r>
              <a:rPr lang="ja-JP" altLang="en-US" sz="7200" dirty="0" smtClean="0"/>
              <a:t>にするには 「</a:t>
            </a:r>
            <a:r>
              <a:rPr lang="en-US" altLang="ja-JP" sz="7200" dirty="0" err="1" smtClean="0"/>
              <a:t>netsh</a:t>
            </a:r>
            <a:r>
              <a:rPr lang="en-US" altLang="ja-JP" sz="7200" dirty="0" smtClean="0"/>
              <a:t> interface ipv6 set global </a:t>
            </a:r>
            <a:r>
              <a:rPr lang="en-US" altLang="ja-JP" sz="7200" dirty="0" err="1" smtClean="0"/>
              <a:t>randomizeidentifiers</a:t>
            </a:r>
            <a:r>
              <a:rPr lang="en-US" altLang="ja-JP" sz="7200" dirty="0" smtClean="0"/>
              <a:t>=disabled</a:t>
            </a:r>
            <a:r>
              <a:rPr lang="ja-JP" altLang="en-US" sz="7200" dirty="0" smtClean="0"/>
              <a:t>」コマンドを使う</a:t>
            </a:r>
          </a:p>
          <a:p>
            <a:pPr lvl="1"/>
            <a:r>
              <a:rPr lang="en-US" altLang="ja-JP" sz="7200" dirty="0" smtClean="0"/>
              <a:t>DHCPv6 </a:t>
            </a:r>
            <a:r>
              <a:rPr lang="ja-JP" altLang="en-US" sz="7200" dirty="0" smtClean="0"/>
              <a:t>はステートレスを使う</a:t>
            </a:r>
          </a:p>
          <a:p>
            <a:pPr lvl="1"/>
            <a:r>
              <a:rPr lang="en-US" altLang="ja-JP" sz="7200" dirty="0" smtClean="0"/>
              <a:t>DHCPv6 </a:t>
            </a:r>
            <a:r>
              <a:rPr lang="ja-JP" altLang="en-US" sz="7200" dirty="0" smtClean="0"/>
              <a:t>を使うときは </a:t>
            </a:r>
            <a:r>
              <a:rPr lang="en-US" altLang="ja-JP" sz="7200" dirty="0" smtClean="0"/>
              <a:t>RA </a:t>
            </a:r>
            <a:r>
              <a:rPr lang="ja-JP" altLang="en-US" sz="7200" dirty="0" smtClean="0"/>
              <a:t>のフラグコントロールが必要</a:t>
            </a:r>
          </a:p>
          <a:p>
            <a:pPr lvl="1"/>
            <a:r>
              <a:rPr lang="en-US" altLang="ja-JP" sz="7200" dirty="0" smtClean="0"/>
              <a:t>DMZ </a:t>
            </a:r>
            <a:r>
              <a:rPr lang="ja-JP" altLang="en-US" sz="7200" dirty="0" smtClean="0"/>
              <a:t>も </a:t>
            </a:r>
            <a:r>
              <a:rPr lang="en-US" altLang="ja-JP" sz="7200" dirty="0" smtClean="0"/>
              <a:t>RA + DHCPv6 </a:t>
            </a:r>
            <a:r>
              <a:rPr lang="ja-JP" altLang="en-US" sz="7200" dirty="0" smtClean="0"/>
              <a:t>で楽ちん</a:t>
            </a:r>
          </a:p>
          <a:p>
            <a:pPr lvl="1"/>
            <a:r>
              <a:rPr lang="en-US" altLang="ja-JP" sz="7200" dirty="0" smtClean="0"/>
              <a:t>DMZ </a:t>
            </a:r>
            <a:r>
              <a:rPr lang="ja-JP" altLang="en-US" sz="7200" dirty="0" smtClean="0"/>
              <a:t>は </a:t>
            </a:r>
            <a:r>
              <a:rPr lang="en-US" altLang="ja-JP" sz="7200" dirty="0" smtClean="0"/>
              <a:t>EUI-64 </a:t>
            </a:r>
            <a:r>
              <a:rPr lang="ja-JP" altLang="en-US" sz="7200" dirty="0" smtClean="0"/>
              <a:t>にする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企業取り組みのまとめ</a:t>
            </a:r>
            <a:r>
              <a:rPr lang="en-US" altLang="ja-JP" dirty="0" smtClean="0"/>
              <a:t>(2/2)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1800" dirty="0" smtClean="0"/>
              <a:t>DNS</a:t>
            </a:r>
            <a:r>
              <a:rPr lang="ja-JP" altLang="en-US" sz="1800" dirty="0" smtClean="0"/>
              <a:t>ディスカバリー</a:t>
            </a:r>
          </a:p>
          <a:p>
            <a:pPr lvl="1"/>
            <a:r>
              <a:rPr lang="ja-JP" altLang="en-US" sz="1400" dirty="0" smtClean="0"/>
              <a:t>現状の仕様では </a:t>
            </a:r>
            <a:r>
              <a:rPr lang="en-US" altLang="ja-JP" sz="1400" dirty="0" smtClean="0"/>
              <a:t>DHCPv6 </a:t>
            </a:r>
            <a:r>
              <a:rPr lang="ja-JP" altLang="en-US" sz="1400" dirty="0" smtClean="0"/>
              <a:t>リレーが必要</a:t>
            </a:r>
          </a:p>
          <a:p>
            <a:pPr lvl="1"/>
            <a:r>
              <a:rPr lang="ja-JP" altLang="en-US" sz="1400" dirty="0" smtClean="0"/>
              <a:t>リレーは面倒なので </a:t>
            </a:r>
            <a:r>
              <a:rPr lang="en-US" altLang="ja-JP" sz="1400" dirty="0" smtClean="0"/>
              <a:t>DNS </a:t>
            </a:r>
            <a:r>
              <a:rPr lang="ja-JP" altLang="en-US" sz="1400" dirty="0" smtClean="0"/>
              <a:t>ディスカバリーは </a:t>
            </a:r>
            <a:r>
              <a:rPr lang="en-US" altLang="ja-JP" sz="1400" dirty="0" smtClean="0"/>
              <a:t>IPv4 </a:t>
            </a:r>
            <a:r>
              <a:rPr lang="ja-JP" altLang="en-US" sz="1400" dirty="0" smtClean="0"/>
              <a:t>で暫定回避</a:t>
            </a:r>
          </a:p>
          <a:p>
            <a:r>
              <a:rPr lang="ja-JP" altLang="en-US" sz="1800" dirty="0" smtClean="0"/>
              <a:t>ルーティング</a:t>
            </a:r>
          </a:p>
          <a:p>
            <a:pPr lvl="1"/>
            <a:r>
              <a:rPr lang="ja-JP" altLang="en-US" sz="1400" dirty="0" smtClean="0"/>
              <a:t>ルーティングはルーティング</a:t>
            </a:r>
            <a:r>
              <a:rPr lang="en-US" altLang="ja-JP" sz="1400" dirty="0" smtClean="0"/>
              <a:t>ID</a:t>
            </a:r>
            <a:r>
              <a:rPr lang="ja-JP" altLang="en-US" sz="1400" dirty="0" smtClean="0"/>
              <a:t>の</a:t>
            </a:r>
            <a:r>
              <a:rPr lang="en-US" altLang="ja-JP" sz="1400" dirty="0" smtClean="0"/>
              <a:t>16</a:t>
            </a:r>
            <a:r>
              <a:rPr lang="ja-JP" altLang="en-US" sz="1400" dirty="0" smtClean="0"/>
              <a:t>ビットで設計</a:t>
            </a:r>
          </a:p>
          <a:p>
            <a:pPr lvl="1"/>
            <a:r>
              <a:rPr lang="ja-JP" altLang="en-US" sz="1400" dirty="0" smtClean="0"/>
              <a:t>ルーティング設計手法は </a:t>
            </a:r>
            <a:r>
              <a:rPr lang="en-US" altLang="ja-JP" sz="1400" dirty="0" smtClean="0"/>
              <a:t>IPv4 </a:t>
            </a:r>
            <a:r>
              <a:rPr lang="ja-JP" altLang="en-US" sz="1400" dirty="0" smtClean="0"/>
              <a:t>と同じ</a:t>
            </a:r>
          </a:p>
          <a:p>
            <a:pPr lvl="1"/>
            <a:r>
              <a:rPr lang="ja-JP" altLang="en-US" sz="1400" dirty="0" smtClean="0"/>
              <a:t>小規模でもダイナミックルーティングが楽</a:t>
            </a:r>
          </a:p>
          <a:p>
            <a:pPr lvl="1"/>
            <a:r>
              <a:rPr lang="ja-JP" altLang="en-US" sz="1400" dirty="0" smtClean="0"/>
              <a:t>ファイヤウォールポリシーはセグメント単位に設定</a:t>
            </a:r>
            <a:r>
              <a:rPr lang="en-US" altLang="ja-JP" sz="1200" dirty="0" smtClean="0"/>
              <a:t>(</a:t>
            </a:r>
            <a:r>
              <a:rPr lang="ja-JP" altLang="en-US" sz="1200" dirty="0" smtClean="0"/>
              <a:t>個別ポリシーは各ホスト実装</a:t>
            </a:r>
            <a:r>
              <a:rPr lang="en-US" altLang="ja-JP" sz="1200" dirty="0" smtClean="0"/>
              <a:t>)</a:t>
            </a:r>
            <a:endParaRPr lang="ja-JP" altLang="en-US" sz="1400" dirty="0" smtClean="0"/>
          </a:p>
          <a:p>
            <a:r>
              <a:rPr lang="ja-JP" altLang="en-US" sz="1800" dirty="0" smtClean="0"/>
              <a:t>機器選定</a:t>
            </a:r>
          </a:p>
          <a:p>
            <a:pPr lvl="1"/>
            <a:r>
              <a:rPr lang="ja-JP" altLang="en-US" sz="1400" dirty="0" smtClean="0"/>
              <a:t>リプレース時はデュアルスタック機器を選定</a:t>
            </a:r>
          </a:p>
          <a:p>
            <a:endParaRPr kumimoji="1" lang="ja-JP" altLang="en-US" sz="18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64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ISP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IPv6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機器費用が必要だけど、ユーザからの回収が難しい</a:t>
            </a:r>
          </a:p>
          <a:p>
            <a:r>
              <a:rPr lang="en-US" altLang="ja-JP" dirty="0" smtClean="0"/>
              <a:t>IPv6</a:t>
            </a:r>
            <a:r>
              <a:rPr lang="ja-JP" altLang="en-US" dirty="0" smtClean="0"/>
              <a:t>アドレス振り出しの方向性が見えてこない</a:t>
            </a:r>
          </a:p>
          <a:p>
            <a:r>
              <a:rPr kumimoji="1" lang="en-US" altLang="ja-JP" dirty="0" smtClean="0"/>
              <a:t>NGN</a:t>
            </a:r>
            <a:r>
              <a:rPr kumimoji="1" lang="ja-JP" altLang="en-US" dirty="0" smtClean="0"/>
              <a:t>が</a:t>
            </a:r>
            <a:r>
              <a:rPr kumimoji="1" lang="en-US" altLang="ja-JP" dirty="0" smtClean="0"/>
              <a:t>…</a:t>
            </a:r>
            <a:endParaRPr kumimoji="1" lang="ja-JP" altLang="en-US" dirty="0" smtClean="0"/>
          </a:p>
          <a:p>
            <a:r>
              <a:rPr lang="ja-JP" altLang="en-US" dirty="0" smtClean="0"/>
              <a:t>とりあえず、</a:t>
            </a:r>
            <a:r>
              <a:rPr lang="en-US" altLang="ja-JP" dirty="0" smtClean="0"/>
              <a:t>LSN</a:t>
            </a:r>
            <a:r>
              <a:rPr lang="ja-JP" altLang="en-US" dirty="0" smtClean="0"/>
              <a:t>にして逃げるか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65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開発者の</a:t>
            </a:r>
            <a:r>
              <a:rPr lang="en-US" altLang="ja-JP" dirty="0" smtClean="0"/>
              <a:t>IPv6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ライブラリが</a:t>
            </a:r>
            <a:r>
              <a:rPr kumimoji="1" lang="en-US" altLang="ja-JP" dirty="0" smtClean="0"/>
              <a:t>IPv4/IPv6</a:t>
            </a:r>
            <a:r>
              <a:rPr kumimoji="1" lang="ja-JP" altLang="en-US" dirty="0" smtClean="0"/>
              <a:t>の違いを吸収するので、</a:t>
            </a:r>
            <a:r>
              <a:rPr kumimoji="1" lang="en-US" altLang="ja-JP" dirty="0" smtClean="0"/>
              <a:t>32</a:t>
            </a:r>
            <a:r>
              <a:rPr kumimoji="1" lang="ja-JP" altLang="en-US" dirty="0" smtClean="0"/>
              <a:t>ビットとかの</a:t>
            </a:r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を想定した作りにしてなければ</a:t>
            </a:r>
            <a:r>
              <a:rPr lang="ja-JP" altLang="en-US" dirty="0" smtClean="0"/>
              <a:t>大丈夫</a:t>
            </a:r>
          </a:p>
          <a:p>
            <a:r>
              <a:rPr kumimoji="1" lang="ja-JP" altLang="en-US" dirty="0" smtClean="0"/>
              <a:t>テスト項目に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上の動作確認を追加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UI</a:t>
            </a:r>
            <a:r>
              <a:rPr kumimoji="1" lang="ja-JP" altLang="en-US" dirty="0" smtClean="0"/>
              <a:t>デザイン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643182"/>
            <a:ext cx="38385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71744"/>
            <a:ext cx="38385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右矢印 10"/>
          <p:cNvSpPr/>
          <p:nvPr/>
        </p:nvSpPr>
        <p:spPr>
          <a:xfrm>
            <a:off x="4643438" y="3786190"/>
            <a:ext cx="28575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我々の意識</a:t>
            </a:r>
            <a:r>
              <a:rPr lang="en-US" altLang="ja-JP" dirty="0" smtClean="0"/>
              <a:t>(</a:t>
            </a:r>
            <a:r>
              <a:rPr lang="ja-JP" altLang="en-US" dirty="0" smtClean="0"/>
              <a:t>まとめ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は「利用者に優しい」プロトコル</a:t>
            </a:r>
            <a:endParaRPr kumimoji="1" lang="en-US" altLang="ja-JP" dirty="0" smtClean="0"/>
          </a:p>
          <a:p>
            <a:r>
              <a:rPr kumimoji="1" lang="ja-JP" altLang="en-US" dirty="0" smtClean="0"/>
              <a:t>枯渇問題を乗り切るために</a:t>
            </a:r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が必要だという強い認識</a:t>
            </a:r>
          </a:p>
          <a:p>
            <a:r>
              <a:rPr lang="en-US" altLang="ja-JP" dirty="0" smtClean="0"/>
              <a:t>ISP</a:t>
            </a:r>
            <a:r>
              <a:rPr lang="ja-JP" altLang="en-US" dirty="0" smtClean="0"/>
              <a:t>や利用者に対して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導入の働きかけ</a:t>
            </a:r>
          </a:p>
          <a:p>
            <a:r>
              <a:rPr kumimoji="1" lang="ja-JP" altLang="en-US" dirty="0" smtClean="0"/>
              <a:t>機器リプレースの際はデュアルスタックに</a:t>
            </a:r>
            <a:endParaRPr lang="ja-JP" altLang="en-US" dirty="0" smtClean="0"/>
          </a:p>
          <a:p>
            <a:r>
              <a:rPr kumimoji="1" lang="en-US" altLang="ja-JP" dirty="0" smtClean="0"/>
              <a:t>IPv4</a:t>
            </a:r>
            <a:r>
              <a:rPr kumimoji="1" lang="ja-JP" altLang="en-US" dirty="0" smtClean="0"/>
              <a:t>とちょいと違うので、今から勉強</a:t>
            </a:r>
            <a:r>
              <a:rPr lang="ja-JP" altLang="en-US" dirty="0" smtClean="0"/>
              <a:t>と試験導入を</a:t>
            </a:r>
            <a:r>
              <a:rPr kumimoji="1" lang="ja-JP" altLang="en-US" dirty="0" smtClean="0"/>
              <a:t>開始</a:t>
            </a:r>
          </a:p>
          <a:p>
            <a:endParaRPr lang="ja-JP" altLang="en-US" dirty="0" smtClean="0"/>
          </a:p>
          <a:p>
            <a:r>
              <a:rPr kumimoji="1" lang="ja-JP" altLang="en-US" dirty="0" smtClean="0"/>
              <a:t>ここにいる方が</a:t>
            </a:r>
            <a:r>
              <a:rPr kumimoji="1" lang="en-US" altLang="ja-JP" dirty="0" smtClean="0"/>
              <a:t>IPv6</a:t>
            </a:r>
            <a:r>
              <a:rPr lang="ja-JP" altLang="en-US" dirty="0" smtClean="0"/>
              <a:t>をリードするって意識を</a:t>
            </a:r>
            <a:r>
              <a:rPr lang="en-US" altLang="ja-JP" dirty="0" smtClean="0"/>
              <a:t>!!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68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おまけ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その</a:t>
            </a:r>
            <a:r>
              <a:rPr kumimoji="1" lang="en-US" altLang="ja-JP" dirty="0" smtClean="0"/>
              <a:t>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000" dirty="0" smtClean="0"/>
              <a:t>IPv6</a:t>
            </a:r>
            <a:r>
              <a:rPr kumimoji="1" lang="ja-JP" altLang="en-US" sz="2000" dirty="0" smtClean="0"/>
              <a:t>導入記</a:t>
            </a:r>
          </a:p>
          <a:p>
            <a:r>
              <a:rPr lang="en-US" altLang="ja-JP" sz="2000" dirty="0" smtClean="0"/>
              <a:t>http://www.vwnet.jp/IPv6/IPv6Start.htm</a:t>
            </a:r>
            <a:endParaRPr kumimoji="1" lang="ja-JP" altLang="en-US" sz="20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69</a:t>
            </a:fld>
            <a:endParaRPr kumimoji="1" lang="ja-JP" altLang="en-US"/>
          </a:p>
        </p:txBody>
      </p:sp>
      <p:pic>
        <p:nvPicPr>
          <p:cNvPr id="1026" name="Picture 2" descr="D:\Work\IPv6-010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306047"/>
            <a:ext cx="4125053" cy="39804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OSI</a:t>
            </a:r>
            <a:r>
              <a:rPr kumimoji="1" lang="ja-JP" altLang="en-US" dirty="0" smtClean="0"/>
              <a:t>参照モデル</a:t>
            </a:r>
            <a:endParaRPr kumimoji="1" lang="ja-JP" altLang="en-US" dirty="0"/>
          </a:p>
        </p:txBody>
      </p:sp>
      <p:graphicFrame>
        <p:nvGraphicFramePr>
          <p:cNvPr id="7" name="コンテンツ プレースホルダ 4"/>
          <p:cNvGraphicFramePr>
            <a:graphicFrameLocks/>
          </p:cNvGraphicFramePr>
          <p:nvPr/>
        </p:nvGraphicFramePr>
        <p:xfrm>
          <a:off x="1285852" y="1500174"/>
          <a:ext cx="7358113" cy="4357718"/>
        </p:xfrm>
        <a:graphic>
          <a:graphicData uri="http://schemas.openxmlformats.org/drawingml/2006/table">
            <a:tbl>
              <a:tblPr/>
              <a:tblGrid>
                <a:gridCol w="1714512"/>
                <a:gridCol w="2408119"/>
                <a:gridCol w="2674491"/>
                <a:gridCol w="560991"/>
              </a:tblGrid>
              <a:tr h="62008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7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アプリケーション層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利用者に</a:t>
                      </a:r>
                      <a:r>
                        <a:rPr lang="en-US" altLang="ja-JP" sz="1100" b="0" i="0" u="none" strike="noStrike">
                          <a:latin typeface="+mn-ea"/>
                          <a:ea typeface="+mn-ea"/>
                        </a:rPr>
                        <a:t>mail</a:t>
                      </a:r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などのサービスを提供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上位層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84">
                <a:tc rowSpan="2"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6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プレゼンテーション層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データを利用者に理解</a:t>
                      </a:r>
                      <a:r>
                        <a:rPr lang="ja-JP" altLang="en-US" sz="1100" b="0" i="0" u="none" strike="noStrike" dirty="0" smtClean="0">
                          <a:latin typeface="+mn-ea"/>
                          <a:ea typeface="+mn-ea"/>
                        </a:rPr>
                        <a:t>出来る様に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変換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2008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データを通信に適した形に変換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2008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100" b="0" i="0" u="none" strike="noStrike">
                          <a:latin typeface="+mn-ea"/>
                          <a:ea typeface="+mn-ea"/>
                        </a:rPr>
                        <a:t>5</a:t>
                      </a:r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セッション層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サービスレベルのコンピュータ間コネクション確立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/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開放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62008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100" b="0" i="0" u="none" strike="noStrike">
                          <a:latin typeface="+mn-ea"/>
                          <a:ea typeface="+mn-ea"/>
                        </a:rPr>
                        <a:t>4</a:t>
                      </a:r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トランスポート層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データを相手に確実に届ける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(TCP/UDP)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下位層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084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ネットワーク層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アドレスの管理と経路の選択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(IP)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860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100" b="0" i="0" u="none" strike="noStrike">
                          <a:latin typeface="+mn-ea"/>
                          <a:ea typeface="+mn-ea"/>
                        </a:rPr>
                        <a:t>2</a:t>
                      </a:r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データリンク層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物理的な通信路の確立</a:t>
                      </a:r>
                      <a:r>
                        <a:rPr lang="en-US" altLang="ja-JP" sz="1100" b="0" i="0" u="none" strike="noStrike" dirty="0">
                          <a:latin typeface="+mn-ea"/>
                          <a:ea typeface="+mn-ea"/>
                        </a:rPr>
                        <a:t>(MAC)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8607"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第</a:t>
                      </a:r>
                      <a:r>
                        <a:rPr lang="en-US" altLang="ja-JP" sz="1100" b="0" i="0" u="none" strike="noStrike">
                          <a:latin typeface="+mn-ea"/>
                          <a:ea typeface="+mn-ea"/>
                        </a:rPr>
                        <a:t>1</a:t>
                      </a:r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>
                          <a:latin typeface="+mn-ea"/>
                          <a:ea typeface="+mn-ea"/>
                        </a:rPr>
                        <a:t>物理層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ja-JP" altLang="en-US" sz="1100" b="0" i="0" u="none" strike="noStrike" dirty="0">
                          <a:latin typeface="+mn-ea"/>
                          <a:ea typeface="+mn-ea"/>
                        </a:rPr>
                        <a:t>コネクタ形状や電気特性変換</a:t>
                      </a:r>
                    </a:p>
                  </a:txBody>
                  <a:tcPr marL="9525" marR="9525" marT="9525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おまけ</a:t>
            </a:r>
            <a:r>
              <a:rPr lang="en-US" altLang="ja-JP" dirty="0" smtClean="0"/>
              <a:t>(</a:t>
            </a:r>
            <a:r>
              <a:rPr lang="ja-JP" altLang="en-US" dirty="0" smtClean="0"/>
              <a:t>その</a:t>
            </a:r>
            <a:r>
              <a:rPr lang="en-US" altLang="ja-JP" dirty="0" smtClean="0"/>
              <a:t>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smtClean="0"/>
              <a:t>の勉強にお勧めの本</a:t>
            </a:r>
          </a:p>
          <a:p>
            <a:pPr lvl="1"/>
            <a:r>
              <a:rPr lang="en-US" altLang="ja-JP" sz="2400" dirty="0" smtClean="0"/>
              <a:t>IPv6 </a:t>
            </a:r>
            <a:r>
              <a:rPr lang="ja-JP" altLang="en-US" sz="2400" dirty="0" smtClean="0"/>
              <a:t>エッセンシャルズ 第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版</a:t>
            </a:r>
          </a:p>
          <a:p>
            <a:pPr lvl="1"/>
            <a:r>
              <a:rPr lang="ja-JP" altLang="en-US" sz="1200" dirty="0" smtClean="0"/>
              <a:t>オライリー・ジャパン</a:t>
            </a:r>
          </a:p>
          <a:p>
            <a:pPr lvl="1"/>
            <a:r>
              <a:rPr lang="ja-JP" altLang="en-US" sz="1200" dirty="0" smtClean="0"/>
              <a:t>定価</a:t>
            </a:r>
            <a:r>
              <a:rPr lang="en-US" altLang="ja-JP" sz="1200" dirty="0" smtClean="0"/>
              <a:t>3,780</a:t>
            </a:r>
            <a:r>
              <a:rPr lang="ja-JP" altLang="en-US" sz="1200" dirty="0" smtClean="0"/>
              <a:t>円</a:t>
            </a:r>
          </a:p>
          <a:p>
            <a:pPr lvl="1"/>
            <a:r>
              <a:rPr lang="en-US" altLang="ja-JP" sz="1200" dirty="0" smtClean="0"/>
              <a:t>ISBN978-4-87311-328-9</a:t>
            </a:r>
            <a:endParaRPr kumimoji="1" lang="ja-JP" altLang="en-US" sz="1800" dirty="0"/>
          </a:p>
        </p:txBody>
      </p:sp>
      <p:pic>
        <p:nvPicPr>
          <p:cNvPr id="1026" name="Picture 2" descr="D:\Work\picture_large978-4-87311-328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643182"/>
            <a:ext cx="2267870" cy="3205184"/>
          </a:xfrm>
          <a:prstGeom prst="rect">
            <a:avLst/>
          </a:prstGeom>
          <a:noFill/>
        </p:spPr>
      </p:pic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70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おまけ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その</a:t>
            </a:r>
            <a:r>
              <a:rPr kumimoji="1" lang="en-US" altLang="ja-JP" dirty="0" smtClean="0"/>
              <a:t>3)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dirty="0" smtClean="0"/>
              <a:t>Vista/WS08</a:t>
            </a:r>
            <a:r>
              <a:rPr lang="ja-JP" altLang="en-US" dirty="0" smtClean="0"/>
              <a:t>に</a:t>
            </a:r>
            <a:r>
              <a:rPr lang="en-US" altLang="ja-JP" dirty="0" smtClean="0"/>
              <a:t>RA</a:t>
            </a:r>
            <a:r>
              <a:rPr lang="ja-JP" altLang="en-US" dirty="0" smtClean="0"/>
              <a:t>を喋らせる</a:t>
            </a:r>
          </a:p>
          <a:p>
            <a:pPr lvl="1"/>
            <a:r>
              <a:rPr lang="en-US" altLang="ja-JP" dirty="0" smtClean="0"/>
              <a:t>RA</a:t>
            </a:r>
            <a:r>
              <a:rPr lang="ja-JP" altLang="en-US" dirty="0" smtClean="0"/>
              <a:t>を喋らせる</a:t>
            </a:r>
            <a:r>
              <a:rPr lang="en-US" altLang="ja-JP" dirty="0" smtClean="0"/>
              <a:t>NIC</a:t>
            </a:r>
            <a:r>
              <a:rPr lang="ja-JP" altLang="en-US" dirty="0" smtClean="0"/>
              <a:t>のインターフェイス番号を調べる</a:t>
            </a:r>
          </a:p>
          <a:p>
            <a:pPr lvl="2"/>
            <a:r>
              <a:rPr lang="en-US" altLang="ja-JP" dirty="0" err="1" smtClean="0"/>
              <a:t>netsh</a:t>
            </a:r>
            <a:r>
              <a:rPr lang="en-US" altLang="ja-JP" dirty="0" smtClean="0"/>
              <a:t> interface ipv6 show interface</a:t>
            </a:r>
          </a:p>
          <a:p>
            <a:pPr lvl="1"/>
            <a:r>
              <a:rPr lang="en-US" altLang="ja-JP" dirty="0" smtClean="0"/>
              <a:t>RA</a:t>
            </a:r>
            <a:r>
              <a:rPr lang="ja-JP" altLang="en-US" dirty="0" smtClean="0"/>
              <a:t>を有効にする</a:t>
            </a:r>
          </a:p>
          <a:p>
            <a:pPr lvl="2"/>
            <a:r>
              <a:rPr lang="en-US" altLang="ja-JP" dirty="0" err="1" smtClean="0"/>
              <a:t>netsh</a:t>
            </a:r>
            <a:r>
              <a:rPr lang="en-US" altLang="ja-JP" dirty="0" smtClean="0"/>
              <a:t> interface ipv6 set interface [if] advertise=enable</a:t>
            </a:r>
          </a:p>
          <a:p>
            <a:pPr lvl="2"/>
            <a:r>
              <a:rPr lang="ja-JP" altLang="en-US" sz="1400" dirty="0" smtClean="0"/>
              <a:t>インターフェイス番号が</a:t>
            </a:r>
            <a:r>
              <a:rPr lang="en-US" altLang="ja-JP" sz="1400" dirty="0" smtClean="0"/>
              <a:t>10</a:t>
            </a:r>
            <a:r>
              <a:rPr lang="ja-JP" altLang="en-US" sz="1400" dirty="0" smtClean="0"/>
              <a:t>であれば、「</a:t>
            </a:r>
            <a:r>
              <a:rPr lang="en-US" altLang="ja-JP" sz="1400" dirty="0" err="1" smtClean="0"/>
              <a:t>netsh</a:t>
            </a:r>
            <a:r>
              <a:rPr lang="en-US" altLang="ja-JP" sz="1400" dirty="0" smtClean="0"/>
              <a:t> interface ipv6 set interface 10 advertise=enable</a:t>
            </a:r>
            <a:r>
              <a:rPr lang="ja-JP" altLang="en-US" sz="1400" dirty="0" smtClean="0"/>
              <a:t>」となる</a:t>
            </a:r>
          </a:p>
          <a:p>
            <a:pPr lvl="1"/>
            <a:r>
              <a:rPr lang="en-US" altLang="ja-JP" dirty="0" smtClean="0"/>
              <a:t>M</a:t>
            </a:r>
            <a:r>
              <a:rPr lang="ja-JP" altLang="en-US" dirty="0" smtClean="0"/>
              <a:t>フラグの</a:t>
            </a:r>
            <a:r>
              <a:rPr lang="en-US" altLang="ja-JP" dirty="0" smtClean="0"/>
              <a:t>ON/OFF</a:t>
            </a:r>
          </a:p>
          <a:p>
            <a:pPr lvl="2"/>
            <a:r>
              <a:rPr lang="en-US" altLang="ja-JP" sz="2300" dirty="0" err="1" smtClean="0"/>
              <a:t>netsh</a:t>
            </a:r>
            <a:r>
              <a:rPr lang="en-US" altLang="ja-JP" sz="2300" dirty="0" smtClean="0"/>
              <a:t> interface ipv6 set interface [if] </a:t>
            </a:r>
            <a:r>
              <a:rPr lang="en-US" altLang="ja-JP" sz="2300" dirty="0" err="1" smtClean="0"/>
              <a:t>managedaddress</a:t>
            </a:r>
            <a:r>
              <a:rPr lang="en-US" altLang="ja-JP" sz="2300" dirty="0" smtClean="0"/>
              <a:t>=enable/disable</a:t>
            </a:r>
          </a:p>
          <a:p>
            <a:pPr lvl="1"/>
            <a:r>
              <a:rPr lang="en-US" altLang="ja-JP" dirty="0" smtClean="0"/>
              <a:t>O</a:t>
            </a:r>
            <a:r>
              <a:rPr lang="ja-JP" altLang="en-US" dirty="0" smtClean="0"/>
              <a:t>フラグの</a:t>
            </a:r>
            <a:r>
              <a:rPr lang="en-US" altLang="ja-JP" dirty="0" smtClean="0"/>
              <a:t>ON/OFF</a:t>
            </a:r>
          </a:p>
          <a:p>
            <a:pPr lvl="2"/>
            <a:r>
              <a:rPr lang="en-US" altLang="ja-JP" dirty="0" err="1" smtClean="0"/>
              <a:t>netsh</a:t>
            </a:r>
            <a:r>
              <a:rPr lang="en-US" altLang="ja-JP" dirty="0" smtClean="0"/>
              <a:t> interface ipv6 set interface [if] </a:t>
            </a:r>
            <a:r>
              <a:rPr lang="en-US" altLang="ja-JP" dirty="0" err="1" smtClean="0"/>
              <a:t>otherstateful</a:t>
            </a:r>
            <a:r>
              <a:rPr lang="en-US" altLang="ja-JP" dirty="0" smtClean="0"/>
              <a:t>=enable/disable</a:t>
            </a:r>
          </a:p>
          <a:p>
            <a:pPr lvl="1"/>
            <a:r>
              <a:rPr lang="ja-JP" altLang="en-US" dirty="0" smtClean="0"/>
              <a:t>設定確認</a:t>
            </a:r>
          </a:p>
          <a:p>
            <a:pPr lvl="2"/>
            <a:r>
              <a:rPr lang="en-US" altLang="ja-JP" dirty="0" err="1" smtClean="0"/>
              <a:t>netsh</a:t>
            </a:r>
            <a:r>
              <a:rPr lang="en-US" altLang="ja-JP" dirty="0" smtClean="0"/>
              <a:t> interface ipv6 show interface [if]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71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NIC</a:t>
            </a:r>
            <a:r>
              <a:rPr kumimoji="1" lang="ja-JP" altLang="en-US" dirty="0" smtClean="0"/>
              <a:t>のインターフェイス番号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72</a:t>
            </a:fld>
            <a:endParaRPr kumimoji="1" lang="ja-JP" altLang="en-US"/>
          </a:p>
        </p:txBody>
      </p:sp>
      <p:pic>
        <p:nvPicPr>
          <p:cNvPr id="1026" name="Picture 2" descr="C:\Users\MURA\AppData\Local\Temp\RA-001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3822" y="1557623"/>
            <a:ext cx="6361905" cy="4580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おまけ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その</a:t>
            </a:r>
            <a:r>
              <a:rPr kumimoji="1" lang="en-US" altLang="ja-JP" dirty="0" smtClean="0"/>
              <a:t>4)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Vista/WS08</a:t>
            </a:r>
            <a:r>
              <a:rPr kumimoji="1" lang="ja-JP" altLang="en-US" dirty="0" smtClean="0"/>
              <a:t>のネットワーク</a:t>
            </a:r>
            <a:r>
              <a:rPr kumimoji="1" lang="en-US" altLang="ja-JP" dirty="0" smtClean="0"/>
              <a:t>ID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EUI-64</a:t>
            </a:r>
            <a:r>
              <a:rPr kumimoji="1" lang="ja-JP" altLang="en-US" dirty="0" smtClean="0"/>
              <a:t>にするコマンド</a:t>
            </a:r>
          </a:p>
          <a:p>
            <a:endParaRPr kumimoji="1" lang="ja-JP" altLang="en-US" dirty="0" smtClean="0"/>
          </a:p>
          <a:p>
            <a:pPr lvl="1"/>
            <a:r>
              <a:rPr lang="en-US" altLang="ja-JP" sz="2000" dirty="0" err="1" smtClean="0"/>
              <a:t>netsh</a:t>
            </a:r>
            <a:r>
              <a:rPr lang="en-US" altLang="ja-JP" sz="2000" dirty="0" smtClean="0"/>
              <a:t> interface ipv6 set global </a:t>
            </a:r>
            <a:r>
              <a:rPr lang="en-US" altLang="ja-JP" sz="2000" dirty="0" err="1" smtClean="0"/>
              <a:t>randomizeidentifiers</a:t>
            </a:r>
            <a:r>
              <a:rPr lang="en-US" altLang="ja-JP" sz="2000" dirty="0" smtClean="0"/>
              <a:t>=disabled</a:t>
            </a:r>
            <a:endParaRPr kumimoji="1" lang="ja-JP" altLang="en-US" sz="20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73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匿名アドレス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74</a:t>
            </a:fld>
            <a:endParaRPr kumimoji="1" lang="ja-JP" altLang="en-US"/>
          </a:p>
        </p:txBody>
      </p:sp>
      <p:pic>
        <p:nvPicPr>
          <p:cNvPr id="1028" name="Picture 4" descr="D:\Work\IPv6-008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6384" y="1447800"/>
            <a:ext cx="4736781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EUI-64</a:t>
            </a:r>
            <a:r>
              <a:rPr kumimoji="1" lang="ja-JP" altLang="en-US" dirty="0" smtClean="0"/>
              <a:t>アドレス</a:t>
            </a: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75</a:t>
            </a:fld>
            <a:endParaRPr kumimoji="1" lang="ja-JP" altLang="en-US"/>
          </a:p>
        </p:txBody>
      </p:sp>
      <p:pic>
        <p:nvPicPr>
          <p:cNvPr id="2050" name="Picture 2" descr="D:\Work\IPv6-009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6200" y="1447800"/>
            <a:ext cx="507714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おまけ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その</a:t>
            </a:r>
            <a:r>
              <a:rPr kumimoji="1" lang="en-US" altLang="ja-JP" dirty="0" smtClean="0"/>
              <a:t>5)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YAMAHA RT</a:t>
            </a:r>
            <a:r>
              <a:rPr kumimoji="1" lang="ja-JP" altLang="en-US" dirty="0" smtClean="0"/>
              <a:t>シリーズ</a:t>
            </a:r>
            <a:r>
              <a:rPr lang="ja-JP" altLang="en-US" dirty="0" smtClean="0"/>
              <a:t>の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設定</a:t>
            </a:r>
          </a:p>
          <a:p>
            <a:pPr lvl="1"/>
            <a:r>
              <a:rPr lang="en-US" altLang="ja-JP" sz="1800" dirty="0" smtClean="0"/>
              <a:t>ipv6 prefix 1 fd78:5b5b:5569::/64</a:t>
            </a:r>
          </a:p>
          <a:p>
            <a:pPr lvl="1"/>
            <a:r>
              <a:rPr lang="en-US" altLang="ja-JP" sz="1800" dirty="0" smtClean="0"/>
              <a:t>ipv6 prefix 2 2001:2c0:407::/64</a:t>
            </a:r>
          </a:p>
          <a:p>
            <a:pPr lvl="1"/>
            <a:r>
              <a:rPr lang="en-US" altLang="ja-JP" sz="1800" dirty="0" smtClean="0"/>
              <a:t>ipv6 lan1 prefix fd78:5b5b:5569::/64</a:t>
            </a:r>
          </a:p>
          <a:p>
            <a:pPr lvl="1"/>
            <a:r>
              <a:rPr lang="en-US" altLang="ja-JP" sz="1800" dirty="0" smtClean="0"/>
              <a:t>ipv6 lan1 prefix 2001:2c0:407::/64</a:t>
            </a:r>
          </a:p>
          <a:p>
            <a:pPr lvl="1"/>
            <a:r>
              <a:rPr lang="en-US" altLang="ja-JP" sz="1800" dirty="0" smtClean="0"/>
              <a:t>ipv6 lan1 </a:t>
            </a:r>
            <a:r>
              <a:rPr lang="en-US" altLang="ja-JP" sz="1800" dirty="0" err="1" smtClean="0"/>
              <a:t>rtadv</a:t>
            </a:r>
            <a:r>
              <a:rPr lang="en-US" altLang="ja-JP" sz="1800" dirty="0" smtClean="0"/>
              <a:t> send 1 2 </a:t>
            </a:r>
            <a:r>
              <a:rPr lang="en-US" altLang="ja-JP" sz="1800" dirty="0" err="1" smtClean="0"/>
              <a:t>o_flag</a:t>
            </a:r>
            <a:r>
              <a:rPr lang="en-US" altLang="ja-JP" sz="1800" dirty="0" smtClean="0"/>
              <a:t>=on </a:t>
            </a:r>
            <a:r>
              <a:rPr lang="ja-JP" altLang="en-US" sz="1800" dirty="0" smtClean="0"/>
              <a:t>← </a:t>
            </a:r>
            <a:r>
              <a:rPr lang="en-US" altLang="ja-JP" sz="1800" dirty="0" smtClean="0"/>
              <a:t>RA</a:t>
            </a:r>
            <a:r>
              <a:rPr lang="ja-JP" altLang="en-US" sz="1800" dirty="0" smtClean="0"/>
              <a:t>実装</a:t>
            </a:r>
            <a:endParaRPr lang="en-US" altLang="ja-JP" sz="1800" dirty="0" smtClean="0"/>
          </a:p>
          <a:p>
            <a:pPr lvl="1"/>
            <a:r>
              <a:rPr lang="en-US" altLang="ja-JP" sz="1800" dirty="0" smtClean="0"/>
              <a:t>ipv6 lan1 rip send on</a:t>
            </a:r>
          </a:p>
          <a:p>
            <a:pPr lvl="1"/>
            <a:r>
              <a:rPr lang="en-US" altLang="ja-JP" sz="1800" dirty="0" smtClean="0"/>
              <a:t>ipv6 lan1 rip receive on</a:t>
            </a:r>
            <a:endParaRPr kumimoji="1" lang="ja-JP" altLang="en-US" sz="18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76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おまけ</a:t>
            </a:r>
            <a:r>
              <a:rPr lang="en-US" altLang="ja-JP" dirty="0" smtClean="0"/>
              <a:t>(</a:t>
            </a:r>
            <a:r>
              <a:rPr lang="ja-JP" altLang="en-US" dirty="0" smtClean="0"/>
              <a:t>その</a:t>
            </a:r>
            <a:r>
              <a:rPr lang="en-US" altLang="ja-JP" dirty="0" smtClean="0"/>
              <a:t>6)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kumimoji="1" lang="en-US" altLang="ja-JP" sz="8600" dirty="0" smtClean="0"/>
              <a:t>YAMAHA RTX1100 </a:t>
            </a:r>
            <a:r>
              <a:rPr kumimoji="1" lang="en-US" altLang="ja-JP" sz="8600" dirty="0" err="1" smtClean="0"/>
              <a:t>PPPoE</a:t>
            </a:r>
            <a:r>
              <a:rPr kumimoji="1" lang="en-US" altLang="ja-JP" sz="8600" dirty="0" smtClean="0"/>
              <a:t>/6over4 </a:t>
            </a:r>
            <a:r>
              <a:rPr kumimoji="1" lang="ja-JP" altLang="en-US" sz="8600" dirty="0" smtClean="0"/>
              <a:t>設定例</a:t>
            </a:r>
            <a:endParaRPr kumimoji="1" lang="en-US" altLang="ja-JP" sz="8600" dirty="0" smtClean="0"/>
          </a:p>
          <a:p>
            <a:pPr lvl="1"/>
            <a:r>
              <a:rPr kumimoji="1" lang="ja-JP" altLang="en-US" sz="6200" dirty="0" smtClean="0"/>
              <a:t>グローバル</a:t>
            </a:r>
            <a:r>
              <a:rPr kumimoji="1" lang="en-US" altLang="ja-JP" sz="6200" dirty="0" smtClean="0"/>
              <a:t>IPv4/IPv6</a:t>
            </a:r>
            <a:r>
              <a:rPr kumimoji="1" lang="ja-JP" altLang="en-US" sz="6200" dirty="0" smtClean="0"/>
              <a:t>デュアルスタック</a:t>
            </a:r>
            <a:r>
              <a:rPr kumimoji="1" lang="en-US" altLang="ja-JP" sz="6200" dirty="0" smtClean="0"/>
              <a:t>(LAN3)</a:t>
            </a:r>
          </a:p>
          <a:p>
            <a:pPr lvl="2"/>
            <a:r>
              <a:rPr lang="en-US" altLang="ja-JP" sz="3400" dirty="0" err="1" smtClean="0"/>
              <a:t>ip</a:t>
            </a:r>
            <a:r>
              <a:rPr lang="en-US" altLang="ja-JP" sz="3400" dirty="0" smtClean="0"/>
              <a:t> route default gateway pp 1</a:t>
            </a:r>
          </a:p>
          <a:p>
            <a:pPr lvl="2"/>
            <a:r>
              <a:rPr lang="en-US" altLang="ja-JP" sz="3400" dirty="0" smtClean="0"/>
              <a:t>ipv6 route default gateway tunnel 1</a:t>
            </a:r>
          </a:p>
          <a:p>
            <a:pPr lvl="2"/>
            <a:r>
              <a:rPr lang="en-US" altLang="ja-JP" sz="3400" dirty="0" err="1" smtClean="0"/>
              <a:t>ip</a:t>
            </a:r>
            <a:r>
              <a:rPr lang="en-US" altLang="ja-JP" sz="3400" dirty="0" smtClean="0"/>
              <a:t> lan3 address 211.121.188.193/29</a:t>
            </a:r>
          </a:p>
          <a:p>
            <a:pPr lvl="2"/>
            <a:r>
              <a:rPr lang="en-US" altLang="ja-JP" sz="3400" dirty="0" smtClean="0"/>
              <a:t>ipv6 lan3 address 2001:278:101d:ffff::ff:1/64</a:t>
            </a:r>
          </a:p>
          <a:p>
            <a:pPr lvl="2"/>
            <a:r>
              <a:rPr lang="en-US" altLang="ja-JP" sz="3400" dirty="0" smtClean="0"/>
              <a:t>ipv6 lan3 </a:t>
            </a:r>
            <a:r>
              <a:rPr lang="en-US" altLang="ja-JP" sz="3400" dirty="0" err="1" smtClean="0"/>
              <a:t>mld</a:t>
            </a:r>
            <a:r>
              <a:rPr lang="en-US" altLang="ja-JP" sz="3400" dirty="0" smtClean="0"/>
              <a:t> router </a:t>
            </a:r>
            <a:r>
              <a:rPr lang="en-US" altLang="ja-JP" sz="3400" dirty="0" err="1" smtClean="0"/>
              <a:t>syslog</a:t>
            </a:r>
            <a:r>
              <a:rPr lang="en-US" altLang="ja-JP" sz="3400" dirty="0" smtClean="0"/>
              <a:t>=on version=1,2</a:t>
            </a:r>
            <a:r>
              <a:rPr lang="ja-JP" altLang="en-US" sz="3400" dirty="0" smtClean="0"/>
              <a:t> ← 下流なので </a:t>
            </a:r>
            <a:r>
              <a:rPr lang="en-US" altLang="ja-JP" sz="3400" dirty="0" smtClean="0"/>
              <a:t>MLD </a:t>
            </a:r>
            <a:r>
              <a:rPr lang="ja-JP" altLang="en-US" sz="3400" dirty="0" smtClean="0"/>
              <a:t>ルータ</a:t>
            </a:r>
            <a:endParaRPr lang="en-US" altLang="ja-JP" sz="3400" dirty="0" smtClean="0"/>
          </a:p>
          <a:p>
            <a:pPr lvl="2"/>
            <a:r>
              <a:rPr lang="en-US" altLang="ja-JP" sz="3400" dirty="0" smtClean="0"/>
              <a:t>pp select 1 ← </a:t>
            </a:r>
            <a:r>
              <a:rPr lang="en-US" altLang="ja-JP" sz="3400" dirty="0" err="1" smtClean="0"/>
              <a:t>PPPoE</a:t>
            </a:r>
            <a:endParaRPr lang="en-US" altLang="ja-JP" sz="3400" dirty="0" smtClean="0"/>
          </a:p>
          <a:p>
            <a:pPr lvl="2"/>
            <a:r>
              <a:rPr lang="en-US" altLang="ja-JP" sz="3400" dirty="0" smtClean="0"/>
              <a:t> pp always-on on</a:t>
            </a:r>
          </a:p>
          <a:p>
            <a:pPr lvl="2"/>
            <a:r>
              <a:rPr lang="en-US" altLang="ja-JP" sz="3400" dirty="0" smtClean="0"/>
              <a:t> </a:t>
            </a:r>
            <a:r>
              <a:rPr lang="en-US" altLang="ja-JP" sz="3400" dirty="0" err="1" smtClean="0"/>
              <a:t>pppoe</a:t>
            </a:r>
            <a:r>
              <a:rPr lang="en-US" altLang="ja-JP" sz="3400" dirty="0" smtClean="0"/>
              <a:t> use lan2</a:t>
            </a:r>
          </a:p>
          <a:p>
            <a:pPr lvl="2"/>
            <a:r>
              <a:rPr lang="en-US" altLang="ja-JP" sz="3400" dirty="0" smtClean="0"/>
              <a:t> </a:t>
            </a:r>
            <a:r>
              <a:rPr lang="en-US" altLang="ja-JP" sz="3400" dirty="0" err="1" smtClean="0"/>
              <a:t>pppoe</a:t>
            </a:r>
            <a:r>
              <a:rPr lang="en-US" altLang="ja-JP" sz="3400" dirty="0" smtClean="0"/>
              <a:t> auto connect on</a:t>
            </a:r>
          </a:p>
          <a:p>
            <a:pPr lvl="2"/>
            <a:r>
              <a:rPr lang="en-US" altLang="ja-JP" sz="3400" dirty="0" smtClean="0"/>
              <a:t> </a:t>
            </a:r>
            <a:r>
              <a:rPr lang="en-US" altLang="ja-JP" sz="3400" dirty="0" err="1" smtClean="0"/>
              <a:t>pppoe</a:t>
            </a:r>
            <a:r>
              <a:rPr lang="en-US" altLang="ja-JP" sz="3400" dirty="0" smtClean="0"/>
              <a:t> auto disconnect on</a:t>
            </a:r>
          </a:p>
          <a:p>
            <a:pPr lvl="2"/>
            <a:r>
              <a:rPr lang="en-US" altLang="ja-JP" sz="3400" dirty="0" smtClean="0"/>
              <a:t> pp auth accept pap chap</a:t>
            </a:r>
          </a:p>
          <a:p>
            <a:pPr lvl="2"/>
            <a:r>
              <a:rPr lang="en-US" altLang="ja-JP" sz="3400" dirty="0" smtClean="0"/>
              <a:t> pp auth </a:t>
            </a:r>
            <a:r>
              <a:rPr lang="en-US" altLang="ja-JP" sz="3400" dirty="0" err="1" smtClean="0"/>
              <a:t>myname</a:t>
            </a:r>
            <a:r>
              <a:rPr lang="en-US" altLang="ja-JP" sz="3400" dirty="0" smtClean="0"/>
              <a:t> ID </a:t>
            </a:r>
            <a:r>
              <a:rPr lang="en-US" altLang="ja-JP" sz="3400" dirty="0" err="1" smtClean="0"/>
              <a:t>Pasword</a:t>
            </a:r>
            <a:endParaRPr lang="en-US" altLang="ja-JP" sz="3400" dirty="0" smtClean="0"/>
          </a:p>
          <a:p>
            <a:pPr lvl="2"/>
            <a:r>
              <a:rPr lang="en-US" altLang="ja-JP" sz="3400" dirty="0" smtClean="0"/>
              <a:t> </a:t>
            </a:r>
            <a:r>
              <a:rPr lang="en-US" altLang="ja-JP" sz="3400" dirty="0" err="1" smtClean="0"/>
              <a:t>ppp</a:t>
            </a:r>
            <a:r>
              <a:rPr lang="en-US" altLang="ja-JP" sz="3400" dirty="0" smtClean="0"/>
              <a:t> </a:t>
            </a:r>
            <a:r>
              <a:rPr lang="en-US" altLang="ja-JP" sz="3400" dirty="0" err="1" smtClean="0"/>
              <a:t>lcp</a:t>
            </a:r>
            <a:r>
              <a:rPr lang="en-US" altLang="ja-JP" sz="3400" dirty="0" smtClean="0"/>
              <a:t> </a:t>
            </a:r>
            <a:r>
              <a:rPr lang="en-US" altLang="ja-JP" sz="3400" dirty="0" err="1" smtClean="0"/>
              <a:t>mru</a:t>
            </a:r>
            <a:r>
              <a:rPr lang="en-US" altLang="ja-JP" sz="3400" dirty="0" smtClean="0"/>
              <a:t> on 1454</a:t>
            </a:r>
          </a:p>
          <a:p>
            <a:pPr lvl="2"/>
            <a:r>
              <a:rPr lang="en-US" altLang="ja-JP" sz="3400" dirty="0" smtClean="0"/>
              <a:t> </a:t>
            </a:r>
            <a:r>
              <a:rPr lang="en-US" altLang="ja-JP" sz="3400" dirty="0" err="1" smtClean="0"/>
              <a:t>ppp</a:t>
            </a:r>
            <a:r>
              <a:rPr lang="en-US" altLang="ja-JP" sz="3400" dirty="0" smtClean="0"/>
              <a:t> </a:t>
            </a:r>
            <a:r>
              <a:rPr lang="en-US" altLang="ja-JP" sz="3400" dirty="0" err="1" smtClean="0"/>
              <a:t>ccp</a:t>
            </a:r>
            <a:r>
              <a:rPr lang="en-US" altLang="ja-JP" sz="3400" dirty="0" smtClean="0"/>
              <a:t> type none</a:t>
            </a:r>
          </a:p>
          <a:p>
            <a:pPr lvl="2"/>
            <a:r>
              <a:rPr lang="en-US" altLang="ja-JP" sz="3400" dirty="0" smtClean="0"/>
              <a:t> </a:t>
            </a:r>
            <a:r>
              <a:rPr lang="en-US" altLang="ja-JP" sz="3400" dirty="0" err="1" smtClean="0"/>
              <a:t>ip</a:t>
            </a:r>
            <a:r>
              <a:rPr lang="en-US" altLang="ja-JP" sz="3400" dirty="0" smtClean="0"/>
              <a:t> pp </a:t>
            </a:r>
            <a:r>
              <a:rPr lang="en-US" altLang="ja-JP" sz="3400" dirty="0" err="1" smtClean="0"/>
              <a:t>mtu</a:t>
            </a:r>
            <a:r>
              <a:rPr lang="en-US" altLang="ja-JP" sz="3400" dirty="0" smtClean="0"/>
              <a:t> 1454</a:t>
            </a:r>
          </a:p>
          <a:p>
            <a:pPr lvl="2"/>
            <a:r>
              <a:rPr lang="en-US" altLang="ja-JP" sz="3400" dirty="0" smtClean="0"/>
              <a:t> pp enable 1</a:t>
            </a:r>
          </a:p>
          <a:p>
            <a:pPr lvl="2"/>
            <a:r>
              <a:rPr lang="en-US" altLang="ja-JP" sz="3400" dirty="0" smtClean="0"/>
              <a:t>tunnel select 1 ← 6over4 </a:t>
            </a:r>
            <a:r>
              <a:rPr lang="ja-JP" altLang="en-US" sz="3400" dirty="0" smtClean="0"/>
              <a:t>の </a:t>
            </a:r>
            <a:r>
              <a:rPr lang="en-US" altLang="ja-JP" sz="3400" dirty="0" smtClean="0"/>
              <a:t>IPIP </a:t>
            </a:r>
            <a:r>
              <a:rPr lang="ja-JP" altLang="en-US" sz="3400" dirty="0" smtClean="0"/>
              <a:t>トンネル</a:t>
            </a:r>
            <a:endParaRPr lang="en-US" altLang="ja-JP" sz="3400" dirty="0" smtClean="0"/>
          </a:p>
          <a:p>
            <a:pPr lvl="2"/>
            <a:r>
              <a:rPr lang="en-US" altLang="ja-JP" sz="3400" dirty="0" smtClean="0"/>
              <a:t> tunnel encapsulation </a:t>
            </a:r>
            <a:r>
              <a:rPr lang="en-US" altLang="ja-JP" sz="3400" dirty="0" err="1" smtClean="0"/>
              <a:t>ipip</a:t>
            </a:r>
            <a:endParaRPr lang="en-US" altLang="ja-JP" sz="3400" dirty="0" smtClean="0"/>
          </a:p>
          <a:p>
            <a:pPr lvl="2"/>
            <a:r>
              <a:rPr lang="en-US" altLang="ja-JP" sz="3400" dirty="0" smtClean="0"/>
              <a:t> tunnel endpoint address 211.121.188.193 218.218.255.213</a:t>
            </a:r>
            <a:r>
              <a:rPr lang="ja-JP" altLang="en-US" sz="3400" dirty="0" smtClean="0"/>
              <a:t> ← </a:t>
            </a:r>
            <a:r>
              <a:rPr lang="en-US" altLang="ja-JP" sz="3400" dirty="0" smtClean="0"/>
              <a:t>6over4</a:t>
            </a:r>
            <a:r>
              <a:rPr lang="ja-JP" altLang="en-US" sz="3400" dirty="0" smtClean="0"/>
              <a:t>トンネルの両端</a:t>
            </a:r>
            <a:r>
              <a:rPr lang="en-US" altLang="ja-JP" sz="3400" dirty="0" smtClean="0"/>
              <a:t>(IPv4)</a:t>
            </a:r>
          </a:p>
          <a:p>
            <a:pPr lvl="2"/>
            <a:r>
              <a:rPr lang="en-US" altLang="ja-JP" sz="3400" dirty="0" smtClean="0"/>
              <a:t> ipv6 tunnel address 2001:278:0:221d::2/64</a:t>
            </a:r>
            <a:r>
              <a:rPr lang="ja-JP" altLang="en-US" sz="3400" dirty="0" smtClean="0"/>
              <a:t> ← </a:t>
            </a:r>
            <a:r>
              <a:rPr lang="en-US" altLang="ja-JP" sz="3400" dirty="0" smtClean="0"/>
              <a:t>6over4</a:t>
            </a:r>
            <a:r>
              <a:rPr lang="ja-JP" altLang="en-US" sz="3400" dirty="0" smtClean="0"/>
              <a:t>トンネルのこちら側 </a:t>
            </a:r>
            <a:r>
              <a:rPr lang="en-US" altLang="ja-JP" sz="3400" dirty="0" smtClean="0"/>
              <a:t>(IPv6)</a:t>
            </a:r>
          </a:p>
          <a:p>
            <a:pPr lvl="2"/>
            <a:r>
              <a:rPr lang="en-US" altLang="ja-JP" sz="3400" dirty="0" smtClean="0"/>
              <a:t> ipv6 tunnel </a:t>
            </a:r>
            <a:r>
              <a:rPr lang="en-US" altLang="ja-JP" sz="3400" dirty="0" err="1" smtClean="0"/>
              <a:t>mld</a:t>
            </a:r>
            <a:r>
              <a:rPr lang="en-US" altLang="ja-JP" sz="3400" dirty="0" smtClean="0"/>
              <a:t> host </a:t>
            </a:r>
            <a:r>
              <a:rPr lang="en-US" altLang="ja-JP" sz="3400" dirty="0" err="1" smtClean="0"/>
              <a:t>syslog</a:t>
            </a:r>
            <a:r>
              <a:rPr lang="en-US" altLang="ja-JP" sz="3400" dirty="0" smtClean="0"/>
              <a:t>=on version=1,2</a:t>
            </a:r>
            <a:r>
              <a:rPr lang="ja-JP" altLang="en-US" sz="3400" dirty="0" smtClean="0"/>
              <a:t> ← 上流なので </a:t>
            </a:r>
            <a:r>
              <a:rPr lang="en-US" altLang="ja-JP" sz="3400" dirty="0" smtClean="0"/>
              <a:t>MLD </a:t>
            </a:r>
            <a:r>
              <a:rPr lang="ja-JP" altLang="en-US" sz="3400" dirty="0" smtClean="0"/>
              <a:t>ホスト</a:t>
            </a:r>
            <a:endParaRPr lang="en-US" altLang="ja-JP" sz="3400" dirty="0" smtClean="0"/>
          </a:p>
          <a:p>
            <a:pPr lvl="2"/>
            <a:r>
              <a:rPr lang="en-US" altLang="ja-JP" sz="3400" dirty="0" smtClean="0"/>
              <a:t> ipv6 tunnel </a:t>
            </a:r>
            <a:r>
              <a:rPr lang="en-US" altLang="ja-JP" sz="3400" dirty="0" err="1" smtClean="0"/>
              <a:t>tcp</a:t>
            </a:r>
            <a:r>
              <a:rPr lang="en-US" altLang="ja-JP" sz="3400" dirty="0" smtClean="0"/>
              <a:t> mss limit auto</a:t>
            </a:r>
          </a:p>
          <a:p>
            <a:pPr lvl="2"/>
            <a:r>
              <a:rPr lang="en-US" altLang="ja-JP" sz="3400" dirty="0" smtClean="0"/>
              <a:t> tunnel enable 1</a:t>
            </a:r>
            <a:endParaRPr kumimoji="1" lang="ja-JP" altLang="en-US" sz="3400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77</a:t>
            </a:fld>
            <a:endParaRPr kumimoji="1" lang="ja-JP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</a:t>
            </a:r>
            <a:r>
              <a:rPr kumimoji="1" lang="ja-JP" altLang="en-US" dirty="0" smtClean="0"/>
              <a:t>の位置付け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435100" y="2672526"/>
            <a:ext cx="7499350" cy="235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IPv6</a:t>
            </a:r>
            <a:r>
              <a:rPr kumimoji="1" lang="ja-JP" altLang="en-US" dirty="0" err="1" smtClean="0"/>
              <a:t>って</a:t>
            </a:r>
            <a:r>
              <a:rPr kumimoji="1" lang="ja-JP" altLang="en-US" dirty="0" smtClean="0"/>
              <a:t>そもそも何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アドレス数を大幅に増やした</a:t>
            </a:r>
            <a:r>
              <a:rPr kumimoji="1" lang="en-US" altLang="ja-JP" dirty="0" smtClean="0"/>
              <a:t>L3</a:t>
            </a:r>
            <a:r>
              <a:rPr kumimoji="1" lang="ja-JP" altLang="en-US" dirty="0" smtClean="0"/>
              <a:t>プロトコル</a:t>
            </a:r>
          </a:p>
          <a:p>
            <a:pPr lvl="1"/>
            <a:r>
              <a:rPr lang="en-US" altLang="ja-JP" dirty="0" smtClean="0"/>
              <a:t>IPv4</a:t>
            </a:r>
            <a:r>
              <a:rPr lang="ja-JP" altLang="en-US" dirty="0" smtClean="0"/>
              <a:t>をバケツ１杯に入った砂粒とすると、</a:t>
            </a:r>
            <a:r>
              <a:rPr lang="en-US" altLang="ja-JP" dirty="0" smtClean="0"/>
              <a:t>IPv6</a:t>
            </a:r>
            <a:r>
              <a:rPr lang="ja-JP" altLang="en-US" dirty="0" smtClean="0"/>
              <a:t>は地球上すべての砂粒</a:t>
            </a:r>
            <a:endParaRPr kumimoji="1" lang="ja-JP" altLang="en-US" dirty="0" smtClean="0"/>
          </a:p>
          <a:p>
            <a:r>
              <a:rPr lang="en-US" altLang="ja-JP" dirty="0" smtClean="0"/>
              <a:t>IPv4</a:t>
            </a:r>
            <a:r>
              <a:rPr lang="ja-JP" altLang="en-US" dirty="0" smtClean="0"/>
              <a:t>の弱点を強化したプロトコル</a:t>
            </a:r>
          </a:p>
          <a:p>
            <a:pPr lvl="1"/>
            <a:r>
              <a:rPr kumimoji="1" lang="ja-JP" altLang="en-US" dirty="0" smtClean="0"/>
              <a:t>ヘッダの単純化→ルーティングの高速化</a:t>
            </a:r>
          </a:p>
          <a:p>
            <a:pPr lvl="1"/>
            <a:r>
              <a:rPr lang="ja-JP" altLang="en-US" dirty="0" smtClean="0"/>
              <a:t>自動構成→</a:t>
            </a:r>
            <a:r>
              <a:rPr lang="en-US" altLang="ja-JP" dirty="0" smtClean="0"/>
              <a:t>PnP</a:t>
            </a:r>
            <a:r>
              <a:rPr lang="ja-JP" altLang="en-US" dirty="0" smtClean="0"/>
              <a:t>を実現</a:t>
            </a:r>
          </a:p>
          <a:p>
            <a:pPr lvl="1"/>
            <a:r>
              <a:rPr kumimoji="1" lang="en-US" altLang="ja-JP" dirty="0" err="1" smtClean="0"/>
              <a:t>IPsec</a:t>
            </a:r>
            <a:r>
              <a:rPr kumimoji="1" lang="ja-JP" altLang="en-US" dirty="0" smtClean="0"/>
              <a:t>装備→ハイセキュリティ通信が可能</a:t>
            </a:r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Copyright (C) 2009 MURA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_xmlsignatures/_rels/origin.sigs.rels><?xml version="1.0" encoding="UTF-8" standalone="yes"?>
<Relationships xmlns="http://schemas.openxmlformats.org/package/2006/relationships"><Relationship Id="rId1" Type="http://schemas.openxmlformats.org/package/2006/relationships/digital-signature/signature" Target="sig1.xml"/></Relationships>
</file>

<file path=_xmlsignatures/sig1.xml><?xml version="1.0" encoding="utf-8"?>
<Signature xmlns="http://www.w3.org/2000/09/xmldsig#" Id="idPackageSignature">
  <SignedInfo>
    <CanonicalizationMethod Algorithm="http://www.w3.org/TR/2001/REC-xml-c14n-20010315"/>
    <SignatureMethod Algorithm="http://www.w3.org/2000/09/xmldsig#rsa-sha1"/>
    <Reference URI="#idPackageObject" Type="http://www.w3.org/2000/09/xmldsig#Object">
      <DigestMethod Algorithm="http://www.w3.org/2000/09/xmldsig#sha1"/>
      <DigestValue>4XYyyoNB4QwFiCPSN94UXEHwe2w=</DigestValue>
    </Reference>
    <Reference URI="#idOfficeObject" Type="http://www.w3.org/2000/09/xmldsig#Object">
      <DigestMethod Algorithm="http://www.w3.org/2000/09/xmldsig#sha1"/>
      <DigestValue>PqQ7iUYRKGlNEfk2Mtk1uL2SwWM=</DigestValue>
    </Reference>
  </SignedInfo>
  <SignatureValue>
    GsOXFu9n75fxqOlFe4l899CmkoUNE6172/InBQQPs2QMlIuYb2AmZDhOomL1vjfjqXhjoUyV
    m4sq4MiNdzqM0e2DCJXMicJSxOGmCRMA1muti4r89snhhF1jyVUdZNifnHcRP+Q5HDES9kES
    b1ZnLBQcrBDXpEBmjdIwHQAhBt8=
  </SignatureValue>
  <KeyInfo>
    <KeyValue>
      <RSAKeyValue>
        <Modulus>
            tTFOrCXSUJxtFU750A1c5ZVcK2sr6+YgbuQpwiI8YRIKfrwiSGbJz5s2iFqAMsfnRCTQ9pWI
            qQBb/Chcsyqhoz3Yye0rHHUa5O+W8dPM3gm3dyNb39fYfXeWZg+L+UwBHdkqC4J5fvGLEsiS
            MLzUEHf3M9pEh1YEHpc1JONdqg0=
          </Modulus>
        <Exponent>AQAB</Exponent>
      </RSAKeyValue>
    </KeyValue>
    <X509Data>
      <X509Certificate>
          MIICrjCCAhegAwIBAgIQFI2P8LJqMKBB5f8DOHcvSjANBgkqhkiG9w0BAQUFADAXMRUwEwYD
          VQQDHgxnUV2LACBP7k4AAAAwIBcNMDYxMjI3MDY0MDM0WhgPMzAwNjEyMjcwNzQwMzRaMBcx
          FTATBgNVBAMeDGdRXYsAIE/uTgAAADCBnzANBgkqhkiG9w0BAQEFAAOBjQAwgYkCgYEAtTFO
          rCXSUJxtFU750A1c5ZVcK2sr6+YgbuQpwiI8YRIKfrwiSGbJz5s2iFqAMsfnRCTQ9pWIqQBb
          /Chcsyqhoz3Yye0rHHUa5O+W8dPM3gm3dyNb39fYfXeWZg+L+UwBHdkqC4J5fvGLEsiSMLzU
          EHf3M9pEh1YEHpc1JONdqg0CAwEAAaOB+DCB9TAVBgorBgEEAYI3LAAEAQH/BAQBAAIAMBUG
          CisGAQQBgjcsAAEBAf8EBAMAAAAwRgYDVR0HAQH/BDwwOqA4BgorBgEEAYI3LAACoCoMKDhj
          ZjhkNjFiNjI4Y2RmZTQzNDJiMDEwOTJkZDE1ZjhjMWQ5NmU3ZWYwQgYDVR0RAQH/BDgwNoI0
          cC5wOGNmOGQ2MWI2MjhjZGZlNDM0MmIwMTA5MmRkMTVmOGMxZDk2ZTdlZi5wbnJwLm5ldDAV
          BgorBgEEAYI3LAICAQH/BAQAAAAAMCIGA1UdJQEB/wQYMBYGCisGAQQBgjcsAwQGCCsGAQUF
          BwMBMA0GCSqGSIb3DQEBBQUAA4GBAIMEVyXNBmj6OHZ9whJguCCKb4N6GnA/rHcNdqRDenRZ
          Lb+Vi/elYPzYUQxFQCWwiZmF03su/GiMJIHoUs6R9z5LSsLmzQ8io8v9jh9l8nmS4C3xP+dJ
          qxjCUBfcaXAxn5Hej5gII0GJdu9AWtfT9iRyc7clGrK1yBKSj5yTfGRc
        </X509Certificate>
    </X509Data>
  </KeyInfo>
  <Object xmlns:mdssi="http://schemas.openxmlformats.org/package/2006/digital-signature" Id="idPackageObject">
    <Manifest>
      <Reference URI="/_rels/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zU3xVjYU7a1ax8o9OQBgdxm5bvU=</DigestValue>
      </Reference>
      <Reference URI="/ppt/_rels/presentation.xml.rels?ContentType=application/vnd.openxmlformats-package.relationships+xml">
        <Transforms>
          <Transform Algorithm="http://schemas.openxmlformats.org/package/2006/RelationshipTransform">
            <mdssi:RelationshipReference SourceId="rId13"/>
            <mdssi:RelationshipReference SourceId="rId18"/>
            <mdssi:RelationshipReference SourceId="rId26"/>
            <mdssi:RelationshipReference SourceId="rId39"/>
            <mdssi:RelationshipReference SourceId="rId21"/>
            <mdssi:RelationshipReference SourceId="rId34"/>
            <mdssi:RelationshipReference SourceId="rId42"/>
            <mdssi:RelationshipReference SourceId="rId47"/>
            <mdssi:RelationshipReference SourceId="rId50"/>
            <mdssi:RelationshipReference SourceId="rId55"/>
            <mdssi:RelationshipReference SourceId="rId63"/>
            <mdssi:RelationshipReference SourceId="rId68"/>
            <mdssi:RelationshipReference SourceId="rId76"/>
            <mdssi:RelationshipReference SourceId="rId7"/>
            <mdssi:RelationshipReference SourceId="rId71"/>
            <mdssi:RelationshipReference SourceId="rId2"/>
            <mdssi:RelationshipReference SourceId="rId16"/>
            <mdssi:RelationshipReference SourceId="rId29"/>
            <mdssi:RelationshipReference SourceId="rId11"/>
            <mdssi:RelationshipReference SourceId="rId24"/>
            <mdssi:RelationshipReference SourceId="rId32"/>
            <mdssi:RelationshipReference SourceId="rId37"/>
            <mdssi:RelationshipReference SourceId="rId40"/>
            <mdssi:RelationshipReference SourceId="rId45"/>
            <mdssi:RelationshipReference SourceId="rId53"/>
            <mdssi:RelationshipReference SourceId="rId58"/>
            <mdssi:RelationshipReference SourceId="rId66"/>
            <mdssi:RelationshipReference SourceId="rId74"/>
            <mdssi:RelationshipReference SourceId="rId79"/>
            <mdssi:RelationshipReference SourceId="rId5"/>
            <mdssi:RelationshipReference SourceId="rId61"/>
            <mdssi:RelationshipReference SourceId="rId82"/>
            <mdssi:RelationshipReference SourceId="rId10"/>
            <mdssi:RelationshipReference SourceId="rId19"/>
            <mdssi:RelationshipReference SourceId="rId31"/>
            <mdssi:RelationshipReference SourceId="rId44"/>
            <mdssi:RelationshipReference SourceId="rId52"/>
            <mdssi:RelationshipReference SourceId="rId60"/>
            <mdssi:RelationshipReference SourceId="rId65"/>
            <mdssi:RelationshipReference SourceId="rId73"/>
            <mdssi:RelationshipReference SourceId="rId78"/>
            <mdssi:RelationshipReference SourceId="rId4"/>
            <mdssi:RelationshipReference SourceId="rId9"/>
            <mdssi:RelationshipReference SourceId="rId14"/>
            <mdssi:RelationshipReference SourceId="rId22"/>
            <mdssi:RelationshipReference SourceId="rId27"/>
            <mdssi:RelationshipReference SourceId="rId30"/>
            <mdssi:RelationshipReference SourceId="rId35"/>
            <mdssi:RelationshipReference SourceId="rId43"/>
            <mdssi:RelationshipReference SourceId="rId48"/>
            <mdssi:RelationshipReference SourceId="rId56"/>
            <mdssi:RelationshipReference SourceId="rId64"/>
            <mdssi:RelationshipReference SourceId="rId69"/>
            <mdssi:RelationshipReference SourceId="rId77"/>
            <mdssi:RelationshipReference SourceId="rId8"/>
            <mdssi:RelationshipReference SourceId="rId51"/>
            <mdssi:RelationshipReference SourceId="rId72"/>
            <mdssi:RelationshipReference SourceId="rId3"/>
            <mdssi:RelationshipReference SourceId="rId12"/>
            <mdssi:RelationshipReference SourceId="rId17"/>
            <mdssi:RelationshipReference SourceId="rId25"/>
            <mdssi:RelationshipReference SourceId="rId33"/>
            <mdssi:RelationshipReference SourceId="rId38"/>
            <mdssi:RelationshipReference SourceId="rId46"/>
            <mdssi:RelationshipReference SourceId="rId59"/>
            <mdssi:RelationshipReference SourceId="rId67"/>
            <mdssi:RelationshipReference SourceId="rId20"/>
            <mdssi:RelationshipReference SourceId="rId41"/>
            <mdssi:RelationshipReference SourceId="rId54"/>
            <mdssi:RelationshipReference SourceId="rId62"/>
            <mdssi:RelationshipReference SourceId="rId70"/>
            <mdssi:RelationshipReference SourceId="rId75"/>
            <mdssi:RelationshipReference SourceId="rId83"/>
            <mdssi:RelationshipReference SourceId="rId1"/>
            <mdssi:RelationshipReference SourceId="rId6"/>
            <mdssi:RelationshipReference SourceId="rId15"/>
            <mdssi:RelationshipReference SourceId="rId23"/>
            <mdssi:RelationshipReference SourceId="rId28"/>
            <mdssi:RelationshipReference SourceId="rId36"/>
            <mdssi:RelationshipReference SourceId="rId49"/>
            <mdssi:RelationshipReference SourceId="rId57"/>
          </Transform>
          <Transform Algorithm="http://www.w3.org/TR/2001/REC-xml-c14n-20010315"/>
        </Transforms>
        <DigestMethod Algorithm="http://www.w3.org/2000/09/xmldsig#sha1"/>
        <DigestValue>W1y68UXXhENkNBf7j3zRc3IcLyE=</DigestValue>
      </Reference>
      <Reference URI="/ppt/charts/_rels/char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p3MYSD36KUwvYVMMCCFATSVQOZE=</DigestValue>
      </Reference>
      <Reference URI="/ppt/charts/_rels/char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1vOWTNyc047j1Ey6MuH1uSiA0wY=</DigestValue>
      </Reference>
      <Reference URI="/ppt/charts/chart1.xml?ContentType=application/vnd.openxmlformats-officedocument.drawingml.chart+xml">
        <DigestMethod Algorithm="http://www.w3.org/2000/09/xmldsig#sha1"/>
        <DigestValue>o+8WI7pDlZ/QoTWrwl58h/Fn2k0=</DigestValue>
      </Reference>
      <Reference URI="/ppt/charts/chart2.xml?ContentType=application/vnd.openxmlformats-officedocument.drawingml.chart+xml">
        <DigestMethod Algorithm="http://www.w3.org/2000/09/xmldsig#sha1"/>
        <DigestValue>f3fqtuRhQDBwZ0wjfRkYgnwiqQc=</DigestValue>
      </Reference>
      <Reference URI="/ppt/embeddings/Microsoft_Office_Excel_______1.xlsx?ContentType=application/vnd.openxmlformats-officedocument.spreadsheetml.sheet">
        <DigestMethod Algorithm="http://www.w3.org/2000/09/xmldsig#sha1"/>
        <DigestValue>Up2mpP1U28OFy234xm0fPnVY1Ao=</DigestValue>
      </Reference>
      <Reference URI="/ppt/embeddings/Microsoft_Office_Excel_______2.xlsx?ContentType=application/vnd.openxmlformats-officedocument.spreadsheetml.sheet">
        <DigestMethod Algorithm="http://www.w3.org/2000/09/xmldsig#sha1"/>
        <DigestValue>xgz50BC3d4iUn1sgxr/6fxeqmcU=</DigestValue>
      </Reference>
      <Reference URI="/ppt/media/image1.jpeg?ContentType=image/jpeg">
        <DigestMethod Algorithm="http://www.w3.org/2000/09/xmldsig#sha1"/>
        <DigestValue>R0MtCD40fSaBTpdmPNQTQxIyYIs=</DigestValue>
      </Reference>
      <Reference URI="/ppt/media/image10.jpeg?ContentType=image/jpeg">
        <DigestMethod Algorithm="http://www.w3.org/2000/09/xmldsig#sha1"/>
        <DigestValue>SpiAHN6m1/PjvjMjhZHK45PdQ9A=</DigestValue>
      </Reference>
      <Reference URI="/ppt/media/image11.png?ContentType=image/png">
        <DigestMethod Algorithm="http://www.w3.org/2000/09/xmldsig#sha1"/>
        <DigestValue>Bq2dWTQKUVLmUeAoX6U4KYi2h00=</DigestValue>
      </Reference>
      <Reference URI="/ppt/media/image12.png?ContentType=image/png">
        <DigestMethod Algorithm="http://www.w3.org/2000/09/xmldsig#sha1"/>
        <DigestValue>0OV2KQ8zn7ZoZr87Th1+2EDyIx0=</DigestValue>
      </Reference>
      <Reference URI="/ppt/media/image13.png?ContentType=image/png">
        <DigestMethod Algorithm="http://www.w3.org/2000/09/xmldsig#sha1"/>
        <DigestValue>bvHKjvrDdNQCQsd5Ov5iLOQKiTw=</DigestValue>
      </Reference>
      <Reference URI="/ppt/media/image14.jpeg?ContentType=image/jpeg">
        <DigestMethod Algorithm="http://www.w3.org/2000/09/xmldsig#sha1"/>
        <DigestValue>pHLa8gj0UNbAJaVWn4BDtomBoj4=</DigestValue>
      </Reference>
      <Reference URI="/ppt/media/image15.png?ContentType=image/png">
        <DigestMethod Algorithm="http://www.w3.org/2000/09/xmldsig#sha1"/>
        <DigestValue>1oTWstmUNlvZzpYHNw3P7RdOmnA=</DigestValue>
      </Reference>
      <Reference URI="/ppt/media/image16.png?ContentType=image/png">
        <DigestMethod Algorithm="http://www.w3.org/2000/09/xmldsig#sha1"/>
        <DigestValue>A/GsUtGqHpFG1prYPAfcR3C4+Kc=</DigestValue>
      </Reference>
      <Reference URI="/ppt/media/image17.png?ContentType=image/png">
        <DigestMethod Algorithm="http://www.w3.org/2000/09/xmldsig#sha1"/>
        <DigestValue>vfMvGozP00jnAN25tSaEY9ZZxC8=</DigestValue>
      </Reference>
      <Reference URI="/ppt/media/image18.png?ContentType=image/png">
        <DigestMethod Algorithm="http://www.w3.org/2000/09/xmldsig#sha1"/>
        <DigestValue>9LzA1hknw8gE0Rc2eUFRxhIWNQk=</DigestValue>
      </Reference>
      <Reference URI="/ppt/media/image19.png?ContentType=image/png">
        <DigestMethod Algorithm="http://www.w3.org/2000/09/xmldsig#sha1"/>
        <DigestValue>lvZKDHM8LmhOKopuAL9nLfUST0Y=</DigestValue>
      </Reference>
      <Reference URI="/ppt/media/image2.png?ContentType=image/png">
        <DigestMethod Algorithm="http://www.w3.org/2000/09/xmldsig#sha1"/>
        <DigestValue>TzvZ0LA9e/Q4SpsxCg0ltUlB2hE=</DigestValue>
      </Reference>
      <Reference URI="/ppt/media/image20.png?ContentType=image/png">
        <DigestMethod Algorithm="http://www.w3.org/2000/09/xmldsig#sha1"/>
        <DigestValue>r9/1W44fOnrVCvWVMn7a0r17MwE=</DigestValue>
      </Reference>
      <Reference URI="/ppt/media/image21.png?ContentType=image/png">
        <DigestMethod Algorithm="http://www.w3.org/2000/09/xmldsig#sha1"/>
        <DigestValue>AqXRQlz423Vdi7nx1TRQ9Y1gOZY=</DigestValue>
      </Reference>
      <Reference URI="/ppt/media/image22.png?ContentType=image/png">
        <DigestMethod Algorithm="http://www.w3.org/2000/09/xmldsig#sha1"/>
        <DigestValue>KZeckxJaVgLfxFdA3gWrrxJvBpU=</DigestValue>
      </Reference>
      <Reference URI="/ppt/media/image23.png?ContentType=image/png">
        <DigestMethod Algorithm="http://www.w3.org/2000/09/xmldsig#sha1"/>
        <DigestValue>HW5I/HNjGxTalBf0RMxaEA6zkLU=</DigestValue>
      </Reference>
      <Reference URI="/ppt/media/image24.png?ContentType=image/png">
        <DigestMethod Algorithm="http://www.w3.org/2000/09/xmldsig#sha1"/>
        <DigestValue>BC84yAzMIeP+ZqOgH9KpRuTLU94=</DigestValue>
      </Reference>
      <Reference URI="/ppt/media/image25.png?ContentType=image/png">
        <DigestMethod Algorithm="http://www.w3.org/2000/09/xmldsig#sha1"/>
        <DigestValue>xO972gbo8TgP+CGKOjqnpIMqxK0=</DigestValue>
      </Reference>
      <Reference URI="/ppt/media/image26.png?ContentType=image/png">
        <DigestMethod Algorithm="http://www.w3.org/2000/09/xmldsig#sha1"/>
        <DigestValue>501Dmd4NZpeUms6Q9Bz5AOl46Oc=</DigestValue>
      </Reference>
      <Reference URI="/ppt/media/image27.png?ContentType=image/png">
        <DigestMethod Algorithm="http://www.w3.org/2000/09/xmldsig#sha1"/>
        <DigestValue>S8mgQSL7o75ucXfZOFk0OsxXIEc=</DigestValue>
      </Reference>
      <Reference URI="/ppt/media/image28.png?ContentType=image/png">
        <DigestMethod Algorithm="http://www.w3.org/2000/09/xmldsig#sha1"/>
        <DigestValue>rDERCybyOW+VZ88TpdsSjWx5Ch8=</DigestValue>
      </Reference>
      <Reference URI="/ppt/media/image29.png?ContentType=image/png">
        <DigestMethod Algorithm="http://www.w3.org/2000/09/xmldsig#sha1"/>
        <DigestValue>GBlNKyxejk8qXHevy4ylOe7KzGY=</DigestValue>
      </Reference>
      <Reference URI="/ppt/media/image3.jpeg?ContentType=image/jpeg">
        <DigestMethod Algorithm="http://www.w3.org/2000/09/xmldsig#sha1"/>
        <DigestValue>CbFCNGK5TNORCWSkcgYef4nazRI=</DigestValue>
      </Reference>
      <Reference URI="/ppt/media/image30.png?ContentType=image/png">
        <DigestMethod Algorithm="http://www.w3.org/2000/09/xmldsig#sha1"/>
        <DigestValue>GPD6QtP0C/C8o2aVarqq5oTast8=</DigestValue>
      </Reference>
      <Reference URI="/ppt/media/image31.png?ContentType=image/png">
        <DigestMethod Algorithm="http://www.w3.org/2000/09/xmldsig#sha1"/>
        <DigestValue>TF4rgGiLW3L3uJv8KOGKqJzfiSc=</DigestValue>
      </Reference>
      <Reference URI="/ppt/media/image32.png?ContentType=image/png">
        <DigestMethod Algorithm="http://www.w3.org/2000/09/xmldsig#sha1"/>
        <DigestValue>PB6q30XrPAIRHTvEaM3RPnPrxWw=</DigestValue>
      </Reference>
      <Reference URI="/ppt/media/image33.jpeg?ContentType=image/jpeg">
        <DigestMethod Algorithm="http://www.w3.org/2000/09/xmldsig#sha1"/>
        <DigestValue>wnzKJ66DcPvjBqD40ANvNfs+oCY=</DigestValue>
      </Reference>
      <Reference URI="/ppt/media/image34.png?ContentType=image/png">
        <DigestMethod Algorithm="http://www.w3.org/2000/09/xmldsig#sha1"/>
        <DigestValue>3Vpwgmw4EALkfs0BVx0pljRxVxc=</DigestValue>
      </Reference>
      <Reference URI="/ppt/media/image35.png?ContentType=image/png">
        <DigestMethod Algorithm="http://www.w3.org/2000/09/xmldsig#sha1"/>
        <DigestValue>+SM/N0tg17x6wGPVNVoJqQXFIRg=</DigestValue>
      </Reference>
      <Reference URI="/ppt/media/image36.png?ContentType=image/png">
        <DigestMethod Algorithm="http://www.w3.org/2000/09/xmldsig#sha1"/>
        <DigestValue>EyarTANyAhxFRNMc5B//oZunx5M=</DigestValue>
      </Reference>
      <Reference URI="/ppt/media/image4.gif?ContentType=image/gif">
        <DigestMethod Algorithm="http://www.w3.org/2000/09/xmldsig#sha1"/>
        <DigestValue>iBFUquT66e4f/I593xpEdFYfeMg=</DigestValue>
      </Reference>
      <Reference URI="/ppt/media/image5.jpeg?ContentType=image/jpeg">
        <DigestMethod Algorithm="http://www.w3.org/2000/09/xmldsig#sha1"/>
        <DigestValue>Pe6YA8gemr75yS0xV25DG4xmZVU=</DigestValue>
      </Reference>
      <Reference URI="/ppt/media/image6.jpeg?ContentType=image/jpeg">
        <DigestMethod Algorithm="http://www.w3.org/2000/09/xmldsig#sha1"/>
        <DigestValue>yBZXlDnnEAePsrUBPFENet9RkhM=</DigestValue>
      </Reference>
      <Reference URI="/ppt/media/image7.jpeg?ContentType=image/jpeg">
        <DigestMethod Algorithm="http://www.w3.org/2000/09/xmldsig#sha1"/>
        <DigestValue>G611MN9HxkIjscCah+EFLbj5WAo=</DigestValue>
      </Reference>
      <Reference URI="/ppt/media/image8.png?ContentType=image/png">
        <DigestMethod Algorithm="http://www.w3.org/2000/09/xmldsig#sha1"/>
        <DigestValue>MtqlK7bsO7pPB+x5oClBQmRsMnc=</DigestValue>
      </Reference>
      <Reference URI="/ppt/media/image9.png?ContentType=image/png">
        <DigestMethod Algorithm="http://www.w3.org/2000/09/xmldsig#sha1"/>
        <DigestValue>vNNWpxCik3uHlujijLXGfj0OJYg=</DigestValue>
      </Reference>
      <Reference URI="/ppt/notesMasters/_rels/notesMaster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UK+aZXLskzfb720BpdJb+pH62O8=</DigestValue>
      </Reference>
      <Reference URI="/ppt/notesMasters/notesMaster1.xml?ContentType=application/vnd.openxmlformats-officedocument.presentationml.notesMaster+xml">
        <DigestMethod Algorithm="http://www.w3.org/2000/09/xmldsig#sha1"/>
        <DigestValue>LsaE0YzJIhqPRI96Dm1SfWoRdhw=</DigestValue>
      </Reference>
      <Reference URI="/ppt/presentation.xml?ContentType=application/vnd.openxmlformats-officedocument.presentationml.presentation.main+xml">
        <DigestMethod Algorithm="http://www.w3.org/2000/09/xmldsig#sha1"/>
        <DigestValue>B8uCsHR+4Wm9G+5w3VyKavvGCQw=</DigestValue>
      </Reference>
      <Reference URI="/ppt/slideLayouts/_rels/slideLayout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_rels/slideLayout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dYByJLKRFpilzHfDpCCztlNdVng=</DigestValue>
      </Reference>
      <Reference URI="/ppt/slideLayouts/slideLayout1.xml?ContentType=application/vnd.openxmlformats-officedocument.presentationml.slideLayout+xml">
        <DigestMethod Algorithm="http://www.w3.org/2000/09/xmldsig#sha1"/>
        <DigestValue>IG0mjlmVlPyIrwtv2sQFnGF0d90=</DigestValue>
      </Reference>
      <Reference URI="/ppt/slideLayouts/slideLayout10.xml?ContentType=application/vnd.openxmlformats-officedocument.presentationml.slideLayout+xml">
        <DigestMethod Algorithm="http://www.w3.org/2000/09/xmldsig#sha1"/>
        <DigestValue>rrCx5geLML96lbaBeZIyd6qWgEA=</DigestValue>
      </Reference>
      <Reference URI="/ppt/slideLayouts/slideLayout11.xml?ContentType=application/vnd.openxmlformats-officedocument.presentationml.slideLayout+xml">
        <DigestMethod Algorithm="http://www.w3.org/2000/09/xmldsig#sha1"/>
        <DigestValue>UYlfB7eTWRCFVPacQJTVMtKF8O0=</DigestValue>
      </Reference>
      <Reference URI="/ppt/slideLayouts/slideLayout2.xml?ContentType=application/vnd.openxmlformats-officedocument.presentationml.slideLayout+xml">
        <DigestMethod Algorithm="http://www.w3.org/2000/09/xmldsig#sha1"/>
        <DigestValue>aK5IN0FdcpME8GoetN+a98bZS7o=</DigestValue>
      </Reference>
      <Reference URI="/ppt/slideLayouts/slideLayout3.xml?ContentType=application/vnd.openxmlformats-officedocument.presentationml.slideLayout+xml">
        <DigestMethod Algorithm="http://www.w3.org/2000/09/xmldsig#sha1"/>
        <DigestValue>7jRMUEue8a41pY3D/g7mR92Dbb4=</DigestValue>
      </Reference>
      <Reference URI="/ppt/slideLayouts/slideLayout4.xml?ContentType=application/vnd.openxmlformats-officedocument.presentationml.slideLayout+xml">
        <DigestMethod Algorithm="http://www.w3.org/2000/09/xmldsig#sha1"/>
        <DigestValue>K7jQzeKkIvgykkUQPtC8f9HVGII=</DigestValue>
      </Reference>
      <Reference URI="/ppt/slideLayouts/slideLayout5.xml?ContentType=application/vnd.openxmlformats-officedocument.presentationml.slideLayout+xml">
        <DigestMethod Algorithm="http://www.w3.org/2000/09/xmldsig#sha1"/>
        <DigestValue>TUr4eciwP8vqiBB1KbXWGpaM4Wg=</DigestValue>
      </Reference>
      <Reference URI="/ppt/slideLayouts/slideLayout6.xml?ContentType=application/vnd.openxmlformats-officedocument.presentationml.slideLayout+xml">
        <DigestMethod Algorithm="http://www.w3.org/2000/09/xmldsig#sha1"/>
        <DigestValue>4SsWTBTwsS5qtU0XAoTAl5VwhDg=</DigestValue>
      </Reference>
      <Reference URI="/ppt/slideLayouts/slideLayout7.xml?ContentType=application/vnd.openxmlformats-officedocument.presentationml.slideLayout+xml">
        <DigestMethod Algorithm="http://www.w3.org/2000/09/xmldsig#sha1"/>
        <DigestValue>rKeaY+lGqbtFdske7N6Bz+Pw0rw=</DigestValue>
      </Reference>
      <Reference URI="/ppt/slideLayouts/slideLayout8.xml?ContentType=application/vnd.openxmlformats-officedocument.presentationml.slideLayout+xml">
        <DigestMethod Algorithm="http://www.w3.org/2000/09/xmldsig#sha1"/>
        <DigestValue>yuD3gOrRRVdoMGBlKrco15qBwWE=</DigestValue>
      </Reference>
      <Reference URI="/ppt/slideLayouts/slideLayout9.xml?ContentType=application/vnd.openxmlformats-officedocument.presentationml.slideLayout+xml">
        <DigestMethod Algorithm="http://www.w3.org/2000/09/xmldsig#sha1"/>
        <DigestValue>5kwZ++FcW/z7wxoM8P3ikx2UWKU=</DigestValue>
      </Reference>
      <Reference URI="/ppt/slideMasters/_rels/slideMaster1.xml.rels?ContentType=application/vnd.openxmlformats-package.relationships+xml">
        <Transforms>
          <Transform Algorithm="http://schemas.openxmlformats.org/package/2006/RelationshipTransform">
            <mdssi:RelationshipReference SourceId="rId8"/>
            <mdssi:RelationshipReference SourceId="rId3"/>
            <mdssi:RelationshipReference SourceId="rId7"/>
            <mdssi:RelationshipReference SourceId="rId12"/>
            <mdssi:RelationshipReference SourceId="rId2"/>
            <mdssi:RelationshipReference SourceId="rId1"/>
            <mdssi:RelationshipReference SourceId="rId6"/>
            <mdssi:RelationshipReference SourceId="rId11"/>
            <mdssi:RelationshipReference SourceId="rId5"/>
            <mdssi:RelationshipReference SourceId="rId10"/>
            <mdssi:RelationshipReference SourceId="rId4"/>
            <mdssi:RelationshipReference SourceId="rId9"/>
          </Transform>
          <Transform Algorithm="http://www.w3.org/TR/2001/REC-xml-c14n-20010315"/>
        </Transforms>
        <DigestMethod Algorithm="http://www.w3.org/2000/09/xmldsig#sha1"/>
        <DigestValue>FKAuz83PS8d31d6TrfNpQ0KriEI=</DigestValue>
      </Reference>
      <Reference URI="/ppt/slideMasters/slideMaster1.xml?ContentType=application/vnd.openxmlformats-officedocument.presentationml.slideMaster+xml">
        <DigestMethod Algorithm="http://www.w3.org/2000/09/xmldsig#sha1"/>
        <DigestValue>LdrjB3o7CeXFgfFVr0Iy10W2z4o=</DigestValue>
      </Reference>
      <Reference URI="/ppt/slides/_rels/slide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Y4xwN4sffvEqfZ8Jv9at7OGSPhE=</DigestValue>
      </Reference>
      <Reference URI="/ppt/slides/_rels/slide1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XI8V99IFaQDXUfgqDXgS0EHPGY4=</DigestValue>
      </Reference>
      <Reference URI="/ppt/slides/_rels/slide1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YlxUACVGMQwTX6qo3gxWUvuMxIQ=</DigestValue>
      </Reference>
      <Reference URI="/ppt/slides/_rels/slide1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XnGKr1fkmLzlp8UiacQjlv6emm8=</DigestValue>
      </Reference>
      <Reference URI="/ppt/slides/_rels/slide1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1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idPBDC0ca4CP1to705tRCGwVfYY=</DigestValue>
      </Reference>
      <Reference URI="/ppt/slides/_rels/slide2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Fl/52/95QEK5TMTMYYEEkF4s4E4=</DigestValue>
      </Reference>
      <Reference URI="/ppt/slides/_rels/slide2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2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jyVWLj6ICHJkuy9C7FyXaAm/tlo=</DigestValue>
      </Reference>
      <Reference URI="/ppt/slides/_rels/slide2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1WtUvq5UyRdX8svTnhihpcNCaLQ=</DigestValue>
      </Reference>
      <Reference URI="/ppt/slides/_rels/slide2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MVO7ErUGGoIjKmQ7UAvPDI+hoUU=</DigestValue>
      </Reference>
      <Reference URI="/ppt/slides/_rels/slide2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tsowVBGpwa1mtxsXCQ11a26LIqY=</DigestValue>
      </Reference>
      <Reference URI="/ppt/slides/_rels/slide2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7iyZArcIlqA4qY3VfGVITlCYueA=</DigestValue>
      </Reference>
      <Reference URI="/ppt/slides/_rels/slide2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Nf+LTeLPG+wfHEiVzhvoyzRaUIQ=</DigestValue>
      </Reference>
      <Reference URI="/ppt/slides/_rels/slide2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  <mdssi:RelationshipReference SourceId="rId6"/>
            <mdssi:RelationshipReference SourceId="rId5"/>
            <mdssi:RelationshipReference SourceId="rId4"/>
          </Transform>
          <Transform Algorithm="http://www.w3.org/TR/2001/REC-xml-c14n-20010315"/>
        </Transforms>
        <DigestMethod Algorithm="http://www.w3.org/2000/09/xmldsig#sha1"/>
        <DigestValue>GVPJDlY2NKt0+1DHYiUcRnO295M=</DigestValue>
      </Reference>
      <Reference URI="/ppt/slides/_rels/slide3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P3nPXdxZlCKUBm2XG3qDDGieoxg=</DigestValue>
      </Reference>
      <Reference URI="/ppt/slides/_rels/slide3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DeRVoKWX8+rKZyZqINPt/i2xH8c=</DigestValue>
      </Reference>
      <Reference URI="/ppt/slides/_rels/slide3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s36Luvac4qo5kftSkptQpcQaYPw=</DigestValue>
      </Reference>
      <Reference URI="/ppt/slides/_rels/slide3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5oQa6DDG/y2y1/pu2YbeQtI6NP4=</DigestValue>
      </Reference>
      <Reference URI="/ppt/slides/_rels/slide36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W5VBxFzzSwYOb+DgLUx4sSvCFYM=</DigestValue>
      </Reference>
      <Reference URI="/ppt/slides/_rels/slide3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w0pp40HcvFsdAQw6r+7APGdrYXI=</DigestValue>
      </Reference>
      <Reference URI="/ppt/slides/_rels/slide3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3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Y4xwN4sffvEqfZ8Jv9at7OGSPhE=</DigestValue>
      </Reference>
      <Reference URI="/ppt/slides/_rels/slide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ko8EKeI/51hbpZnDL2+jW3BDhOE=</DigestValue>
      </Reference>
      <Reference URI="/ppt/slides/_rels/slide4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jeEfqYToYEF1WljsQIkFSIm7rA4=</DigestValue>
      </Reference>
      <Reference URI="/ppt/slides/_rels/slide4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3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FGJ8v8jqOTigZa/yKEuH1U+Arks=</DigestValue>
      </Reference>
      <Reference URI="/ppt/slides/_rels/slide4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7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M0fw7ibLrn27/rfALZleirY/50U=</DigestValue>
      </Reference>
      <Reference URI="/ppt/slides/_rels/slide4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4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weZLAd2ql40fhcm2yjtM5fldLLc=</DigestValue>
      </Reference>
      <Reference URI="/ppt/slides/_rels/slide5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Y4xwN4sffvEqfZ8Jv9at7OGSPhE=</DigestValue>
      </Reference>
      <Reference URI="/ppt/slides/_rels/slide5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5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p2h9WbEkKg+Af5ntSbOgETK+Ao0=</DigestValue>
      </Reference>
      <Reference URI="/ppt/slides/_rels/slide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60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61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w7pq+mJ8sJC8rmqC2EL2Sz/qplg=</DigestValue>
      </Reference>
      <Reference URI="/ppt/slides/_rels/slide62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6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64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65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6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67.xml.rels?ContentType=application/vnd.openxmlformats-package.relationships+xml">
        <Transforms>
          <Transform Algorithm="http://schemas.openxmlformats.org/package/2006/RelationshipTransform">
            <mdssi:RelationshipReference SourceId="rId3"/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S3wa8jRlsbp3kkePtIUQzPm0McU=</DigestValue>
      </Reference>
      <Reference URI="/ppt/slides/_rels/slide68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69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JD1NNHAi7Dh83SK3v5jnBqVDPVY=</DigestValue>
      </Reference>
      <Reference URI="/ppt/slides/_rels/slide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70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yFjnykSn2ynm6VuZRwlXBPZk2WY=</DigestValue>
      </Reference>
      <Reference URI="/ppt/slides/_rels/slide7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72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yIiO05dRRuznKjatIdpdCKoHfCs=</DigestValue>
      </Reference>
      <Reference URI="/ppt/slides/_rels/slide73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74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RCe/udiRNxb3Tj5ooX16YIeap8E=</DigestValue>
      </Reference>
      <Reference URI="/ppt/slides/_rels/slide75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w47sP2OoG4HMgkhfwUNmJojRh/I=</DigestValue>
      </Reference>
      <Reference URI="/ppt/slides/_rels/slide76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77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_rels/slide8.xml.rels?ContentType=application/vnd.openxmlformats-package.relationships+xml">
        <Transforms>
          <Transform Algorithm="http://schemas.openxmlformats.org/package/2006/RelationshipTransform">
            <mdssi:RelationshipReference SourceId="rId2"/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B+mCuv39KF0SMw+C/zOnLGePdh0=</DigestValue>
      </Reference>
      <Reference URI="/ppt/slides/_rels/slide9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ClewwsyHsbKKGGByzGhflB1yGDM=</DigestValue>
      </Reference>
      <Reference URI="/ppt/slides/slide1.xml?ContentType=application/vnd.openxmlformats-officedocument.presentationml.slide+xml">
        <DigestMethod Algorithm="http://www.w3.org/2000/09/xmldsig#sha1"/>
        <DigestValue>vAg+J5giAVL/KNJVkzpSns3ntd4=</DigestValue>
      </Reference>
      <Reference URI="/ppt/slides/slide10.xml?ContentType=application/vnd.openxmlformats-officedocument.presentationml.slide+xml">
        <DigestMethod Algorithm="http://www.w3.org/2000/09/xmldsig#sha1"/>
        <DigestValue>anu7/z7h/W0vEIWzAzG/Dl0hCnk=</DigestValue>
      </Reference>
      <Reference URI="/ppt/slides/slide11.xml?ContentType=application/vnd.openxmlformats-officedocument.presentationml.slide+xml">
        <DigestMethod Algorithm="http://www.w3.org/2000/09/xmldsig#sha1"/>
        <DigestValue>6/t8EzZoZC451aX7EVLZuRZKRzA=</DigestValue>
      </Reference>
      <Reference URI="/ppt/slides/slide12.xml?ContentType=application/vnd.openxmlformats-officedocument.presentationml.slide+xml">
        <DigestMethod Algorithm="http://www.w3.org/2000/09/xmldsig#sha1"/>
        <DigestValue>3U82q8SDeDDxa4o/qS96dijboMc=</DigestValue>
      </Reference>
      <Reference URI="/ppt/slides/slide13.xml?ContentType=application/vnd.openxmlformats-officedocument.presentationml.slide+xml">
        <DigestMethod Algorithm="http://www.w3.org/2000/09/xmldsig#sha1"/>
        <DigestValue>Le2xTBwJ2g/Ex116m1aRDWx9DE8=</DigestValue>
      </Reference>
      <Reference URI="/ppt/slides/slide14.xml?ContentType=application/vnd.openxmlformats-officedocument.presentationml.slide+xml">
        <DigestMethod Algorithm="http://www.w3.org/2000/09/xmldsig#sha1"/>
        <DigestValue>CyiIomCnIfj+VUX/utHQ9QSh5zo=</DigestValue>
      </Reference>
      <Reference URI="/ppt/slides/slide15.xml?ContentType=application/vnd.openxmlformats-officedocument.presentationml.slide+xml">
        <DigestMethod Algorithm="http://www.w3.org/2000/09/xmldsig#sha1"/>
        <DigestValue>lATT9v3++SldpYKJMmuNkVMMtOQ=</DigestValue>
      </Reference>
      <Reference URI="/ppt/slides/slide16.xml?ContentType=application/vnd.openxmlformats-officedocument.presentationml.slide+xml">
        <DigestMethod Algorithm="http://www.w3.org/2000/09/xmldsig#sha1"/>
        <DigestValue>pRX3yVyOdDUnef/rZuBPr4xcdf0=</DigestValue>
      </Reference>
      <Reference URI="/ppt/slides/slide17.xml?ContentType=application/vnd.openxmlformats-officedocument.presentationml.slide+xml">
        <DigestMethod Algorithm="http://www.w3.org/2000/09/xmldsig#sha1"/>
        <DigestValue>Sx1sejf2f/E1hZkVa6U+FiUxegU=</DigestValue>
      </Reference>
      <Reference URI="/ppt/slides/slide18.xml?ContentType=application/vnd.openxmlformats-officedocument.presentationml.slide+xml">
        <DigestMethod Algorithm="http://www.w3.org/2000/09/xmldsig#sha1"/>
        <DigestValue>sr0aNr8C0m8m6dlN93ddj4ORN+I=</DigestValue>
      </Reference>
      <Reference URI="/ppt/slides/slide19.xml?ContentType=application/vnd.openxmlformats-officedocument.presentationml.slide+xml">
        <DigestMethod Algorithm="http://www.w3.org/2000/09/xmldsig#sha1"/>
        <DigestValue>kkVQOu5bkCi4f4F3JotfFiTODg8=</DigestValue>
      </Reference>
      <Reference URI="/ppt/slides/slide2.xml?ContentType=application/vnd.openxmlformats-officedocument.presentationml.slide+xml">
        <DigestMethod Algorithm="http://www.w3.org/2000/09/xmldsig#sha1"/>
        <DigestValue>n05e7DPtwCdARJEc+zD7n9Zq2Uw=</DigestValue>
      </Reference>
      <Reference URI="/ppt/slides/slide20.xml?ContentType=application/vnd.openxmlformats-officedocument.presentationml.slide+xml">
        <DigestMethod Algorithm="http://www.w3.org/2000/09/xmldsig#sha1"/>
        <DigestValue>knTHijJfhSH4wFdvdwZ6Pjb+l0M=</DigestValue>
      </Reference>
      <Reference URI="/ppt/slides/slide21.xml?ContentType=application/vnd.openxmlformats-officedocument.presentationml.slide+xml">
        <DigestMethod Algorithm="http://www.w3.org/2000/09/xmldsig#sha1"/>
        <DigestValue>/ayF73zUKDFENk7zi7jGkmKwoHc=</DigestValue>
      </Reference>
      <Reference URI="/ppt/slides/slide22.xml?ContentType=application/vnd.openxmlformats-officedocument.presentationml.slide+xml">
        <DigestMethod Algorithm="http://www.w3.org/2000/09/xmldsig#sha1"/>
        <DigestValue>FDNYp7hC7kffvJ4wX4QY0FyBoEE=</DigestValue>
      </Reference>
      <Reference URI="/ppt/slides/slide23.xml?ContentType=application/vnd.openxmlformats-officedocument.presentationml.slide+xml">
        <DigestMethod Algorithm="http://www.w3.org/2000/09/xmldsig#sha1"/>
        <DigestValue>xQDlG12kIGuRm4Km3TIExTXeiyY=</DigestValue>
      </Reference>
      <Reference URI="/ppt/slides/slide24.xml?ContentType=application/vnd.openxmlformats-officedocument.presentationml.slide+xml">
        <DigestMethod Algorithm="http://www.w3.org/2000/09/xmldsig#sha1"/>
        <DigestValue>Wnjd8PAcS/+fx1SE2T18jDZmVaU=</DigestValue>
      </Reference>
      <Reference URI="/ppt/slides/slide25.xml?ContentType=application/vnd.openxmlformats-officedocument.presentationml.slide+xml">
        <DigestMethod Algorithm="http://www.w3.org/2000/09/xmldsig#sha1"/>
        <DigestValue>i4SmG5wPjLs1lM3tsj1LLE14Ye4=</DigestValue>
      </Reference>
      <Reference URI="/ppt/slides/slide26.xml?ContentType=application/vnd.openxmlformats-officedocument.presentationml.slide+xml">
        <DigestMethod Algorithm="http://www.w3.org/2000/09/xmldsig#sha1"/>
        <DigestValue>DrVhneFkL26DRFN5BXEPuD6fPjA=</DigestValue>
      </Reference>
      <Reference URI="/ppt/slides/slide27.xml?ContentType=application/vnd.openxmlformats-officedocument.presentationml.slide+xml">
        <DigestMethod Algorithm="http://www.w3.org/2000/09/xmldsig#sha1"/>
        <DigestValue>Xhgm/NwTPbMOr/Am9rIdNXDGE9I=</DigestValue>
      </Reference>
      <Reference URI="/ppt/slides/slide28.xml?ContentType=application/vnd.openxmlformats-officedocument.presentationml.slide+xml">
        <DigestMethod Algorithm="http://www.w3.org/2000/09/xmldsig#sha1"/>
        <DigestValue>5F9KbzuMw76e/r4hHw+yWLH2J5k=</DigestValue>
      </Reference>
      <Reference URI="/ppt/slides/slide29.xml?ContentType=application/vnd.openxmlformats-officedocument.presentationml.slide+xml">
        <DigestMethod Algorithm="http://www.w3.org/2000/09/xmldsig#sha1"/>
        <DigestValue>uGoguO6Df6H5QreKoqi2wSfSRp0=</DigestValue>
      </Reference>
      <Reference URI="/ppt/slides/slide3.xml?ContentType=application/vnd.openxmlformats-officedocument.presentationml.slide+xml">
        <DigestMethod Algorithm="http://www.w3.org/2000/09/xmldsig#sha1"/>
        <DigestValue>cVYbZvOAvvrIS5ffwbaK8Tk3mUs=</DigestValue>
      </Reference>
      <Reference URI="/ppt/slides/slide30.xml?ContentType=application/vnd.openxmlformats-officedocument.presentationml.slide+xml">
        <DigestMethod Algorithm="http://www.w3.org/2000/09/xmldsig#sha1"/>
        <DigestValue>CI2rR3L0ohvBcoKU9SfFFuNoyzQ=</DigestValue>
      </Reference>
      <Reference URI="/ppt/slides/slide31.xml?ContentType=application/vnd.openxmlformats-officedocument.presentationml.slide+xml">
        <DigestMethod Algorithm="http://www.w3.org/2000/09/xmldsig#sha1"/>
        <DigestValue>RrqX3W/3gftD0SVqJxGJY3km3xg=</DigestValue>
      </Reference>
      <Reference URI="/ppt/slides/slide32.xml?ContentType=application/vnd.openxmlformats-officedocument.presentationml.slide+xml">
        <DigestMethod Algorithm="http://www.w3.org/2000/09/xmldsig#sha1"/>
        <DigestValue>TFx2D1kHwa4P5W83TYy4NMIC11Y=</DigestValue>
      </Reference>
      <Reference URI="/ppt/slides/slide33.xml?ContentType=application/vnd.openxmlformats-officedocument.presentationml.slide+xml">
        <DigestMethod Algorithm="http://www.w3.org/2000/09/xmldsig#sha1"/>
        <DigestValue>4Nian5ElJURy6vTYUfp+9wfG23s=</DigestValue>
      </Reference>
      <Reference URI="/ppt/slides/slide34.xml?ContentType=application/vnd.openxmlformats-officedocument.presentationml.slide+xml">
        <DigestMethod Algorithm="http://www.w3.org/2000/09/xmldsig#sha1"/>
        <DigestValue>j+26H29YZwBNi2PSWl5ej1BBZRg=</DigestValue>
      </Reference>
      <Reference URI="/ppt/slides/slide35.xml?ContentType=application/vnd.openxmlformats-officedocument.presentationml.slide+xml">
        <DigestMethod Algorithm="http://www.w3.org/2000/09/xmldsig#sha1"/>
        <DigestValue>nHqLRwHay2gx2dp8kzT8QujhuQI=</DigestValue>
      </Reference>
      <Reference URI="/ppt/slides/slide36.xml?ContentType=application/vnd.openxmlformats-officedocument.presentationml.slide+xml">
        <DigestMethod Algorithm="http://www.w3.org/2000/09/xmldsig#sha1"/>
        <DigestValue>WOxs2bu4mZ1p6ZvTOP3/ywDHPgY=</DigestValue>
      </Reference>
      <Reference URI="/ppt/slides/slide37.xml?ContentType=application/vnd.openxmlformats-officedocument.presentationml.slide+xml">
        <DigestMethod Algorithm="http://www.w3.org/2000/09/xmldsig#sha1"/>
        <DigestValue>wZLZIUeGQkBL2Ptl/xpwne73QS4=</DigestValue>
      </Reference>
      <Reference URI="/ppt/slides/slide38.xml?ContentType=application/vnd.openxmlformats-officedocument.presentationml.slide+xml">
        <DigestMethod Algorithm="http://www.w3.org/2000/09/xmldsig#sha1"/>
        <DigestValue>g2oTsuopDV3/BmfTGTiohpucFbM=</DigestValue>
      </Reference>
      <Reference URI="/ppt/slides/slide39.xml?ContentType=application/vnd.openxmlformats-officedocument.presentationml.slide+xml">
        <DigestMethod Algorithm="http://www.w3.org/2000/09/xmldsig#sha1"/>
        <DigestValue>8asF+scaMfoMut7BkJMEooK/XhM=</DigestValue>
      </Reference>
      <Reference URI="/ppt/slides/slide4.xml?ContentType=application/vnd.openxmlformats-officedocument.presentationml.slide+xml">
        <DigestMethod Algorithm="http://www.w3.org/2000/09/xmldsig#sha1"/>
        <DigestValue>Y/QD7BVXe4tzOvR4xM3SWIgjDXg=</DigestValue>
      </Reference>
      <Reference URI="/ppt/slides/slide40.xml?ContentType=application/vnd.openxmlformats-officedocument.presentationml.slide+xml">
        <DigestMethod Algorithm="http://www.w3.org/2000/09/xmldsig#sha1"/>
        <DigestValue>mhXgR9o8D3b4fUUDIyDtoDv7Dj4=</DigestValue>
      </Reference>
      <Reference URI="/ppt/slides/slide41.xml?ContentType=application/vnd.openxmlformats-officedocument.presentationml.slide+xml">
        <DigestMethod Algorithm="http://www.w3.org/2000/09/xmldsig#sha1"/>
        <DigestValue>76SIBz0VvmR6uc3RDZjHVtaek1A=</DigestValue>
      </Reference>
      <Reference URI="/ppt/slides/slide42.xml?ContentType=application/vnd.openxmlformats-officedocument.presentationml.slide+xml">
        <DigestMethod Algorithm="http://www.w3.org/2000/09/xmldsig#sha1"/>
        <DigestValue>4ojtM+/fVfQ1SLGBSwZ3hG8Q7bQ=</DigestValue>
      </Reference>
      <Reference URI="/ppt/slides/slide43.xml?ContentType=application/vnd.openxmlformats-officedocument.presentationml.slide+xml">
        <DigestMethod Algorithm="http://www.w3.org/2000/09/xmldsig#sha1"/>
        <DigestValue>LMXYZVj9M/6gmYySNjr70PajxJI=</DigestValue>
      </Reference>
      <Reference URI="/ppt/slides/slide44.xml?ContentType=application/vnd.openxmlformats-officedocument.presentationml.slide+xml">
        <DigestMethod Algorithm="http://www.w3.org/2000/09/xmldsig#sha1"/>
        <DigestValue>SIg8dFt3XBtp0IuHMb/YfzbF9Cw=</DigestValue>
      </Reference>
      <Reference URI="/ppt/slides/slide45.xml?ContentType=application/vnd.openxmlformats-officedocument.presentationml.slide+xml">
        <DigestMethod Algorithm="http://www.w3.org/2000/09/xmldsig#sha1"/>
        <DigestValue>25EboBn6tn0TEBh7TWrauPNsqU8=</DigestValue>
      </Reference>
      <Reference URI="/ppt/slides/slide46.xml?ContentType=application/vnd.openxmlformats-officedocument.presentationml.slide+xml">
        <DigestMethod Algorithm="http://www.w3.org/2000/09/xmldsig#sha1"/>
        <DigestValue>kJgyd9gRyBhVYvYrta0OMeudJtQ=</DigestValue>
      </Reference>
      <Reference URI="/ppt/slides/slide47.xml?ContentType=application/vnd.openxmlformats-officedocument.presentationml.slide+xml">
        <DigestMethod Algorithm="http://www.w3.org/2000/09/xmldsig#sha1"/>
        <DigestValue>djrUBGtpw2hw33d/3Y8CLRlZMhw=</DigestValue>
      </Reference>
      <Reference URI="/ppt/slides/slide48.xml?ContentType=application/vnd.openxmlformats-officedocument.presentationml.slide+xml">
        <DigestMethod Algorithm="http://www.w3.org/2000/09/xmldsig#sha1"/>
        <DigestValue>hyRS7Y02UDZ4w80IEwMclQ9pNqE=</DigestValue>
      </Reference>
      <Reference URI="/ppt/slides/slide49.xml?ContentType=application/vnd.openxmlformats-officedocument.presentationml.slide+xml">
        <DigestMethod Algorithm="http://www.w3.org/2000/09/xmldsig#sha1"/>
        <DigestValue>DQcyJ2iADrE1kNWRxSoK1cU+HDA=</DigestValue>
      </Reference>
      <Reference URI="/ppt/slides/slide5.xml?ContentType=application/vnd.openxmlformats-officedocument.presentationml.slide+xml">
        <DigestMethod Algorithm="http://www.w3.org/2000/09/xmldsig#sha1"/>
        <DigestValue>aOPIgVhePmSQLHorgTpsuPXHA4U=</DigestValue>
      </Reference>
      <Reference URI="/ppt/slides/slide50.xml?ContentType=application/vnd.openxmlformats-officedocument.presentationml.slide+xml">
        <DigestMethod Algorithm="http://www.w3.org/2000/09/xmldsig#sha1"/>
        <DigestValue>btYqirrI8NcrGVwjwqPR+cHXD8k=</DigestValue>
      </Reference>
      <Reference URI="/ppt/slides/slide51.xml?ContentType=application/vnd.openxmlformats-officedocument.presentationml.slide+xml">
        <DigestMethod Algorithm="http://www.w3.org/2000/09/xmldsig#sha1"/>
        <DigestValue>bLGjmq93RcCUPLEDsdbbJ+F7Dcw=</DigestValue>
      </Reference>
      <Reference URI="/ppt/slides/slide52.xml?ContentType=application/vnd.openxmlformats-officedocument.presentationml.slide+xml">
        <DigestMethod Algorithm="http://www.w3.org/2000/09/xmldsig#sha1"/>
        <DigestValue>/erlw6BacK159iEIc7aKBowA8OA=</DigestValue>
      </Reference>
      <Reference URI="/ppt/slides/slide53.xml?ContentType=application/vnd.openxmlformats-officedocument.presentationml.slide+xml">
        <DigestMethod Algorithm="http://www.w3.org/2000/09/xmldsig#sha1"/>
        <DigestValue>tpZg4FH1pQ3dEXTN8F96xjW4oRs=</DigestValue>
      </Reference>
      <Reference URI="/ppt/slides/slide54.xml?ContentType=application/vnd.openxmlformats-officedocument.presentationml.slide+xml">
        <DigestMethod Algorithm="http://www.w3.org/2000/09/xmldsig#sha1"/>
        <DigestValue>3RCbbNBrrSMjk8BFdtAUBUcb2dk=</DigestValue>
      </Reference>
      <Reference URI="/ppt/slides/slide55.xml?ContentType=application/vnd.openxmlformats-officedocument.presentationml.slide+xml">
        <DigestMethod Algorithm="http://www.w3.org/2000/09/xmldsig#sha1"/>
        <DigestValue>dUz0FnC+gnFWdF1UKUpcLoZJsDQ=</DigestValue>
      </Reference>
      <Reference URI="/ppt/slides/slide56.xml?ContentType=application/vnd.openxmlformats-officedocument.presentationml.slide+xml">
        <DigestMethod Algorithm="http://www.w3.org/2000/09/xmldsig#sha1"/>
        <DigestValue>j9hKgur4a7fuIPE9g3820VUF4Lc=</DigestValue>
      </Reference>
      <Reference URI="/ppt/slides/slide57.xml?ContentType=application/vnd.openxmlformats-officedocument.presentationml.slide+xml">
        <DigestMethod Algorithm="http://www.w3.org/2000/09/xmldsig#sha1"/>
        <DigestValue>a9VqDC0t7tLpLPv9wDNYvmMEryc=</DigestValue>
      </Reference>
      <Reference URI="/ppt/slides/slide58.xml?ContentType=application/vnd.openxmlformats-officedocument.presentationml.slide+xml">
        <DigestMethod Algorithm="http://www.w3.org/2000/09/xmldsig#sha1"/>
        <DigestValue>h1M6Ygq6myPf0IjEDxQnGStMp8o=</DigestValue>
      </Reference>
      <Reference URI="/ppt/slides/slide59.xml?ContentType=application/vnd.openxmlformats-officedocument.presentationml.slide+xml">
        <DigestMethod Algorithm="http://www.w3.org/2000/09/xmldsig#sha1"/>
        <DigestValue>0Ygu9Ur4cZYkI30UkhjJlNYeiR8=</DigestValue>
      </Reference>
      <Reference URI="/ppt/slides/slide6.xml?ContentType=application/vnd.openxmlformats-officedocument.presentationml.slide+xml">
        <DigestMethod Algorithm="http://www.w3.org/2000/09/xmldsig#sha1"/>
        <DigestValue>33onU9TeKvJUR4zR1MKB+0C3SqI=</DigestValue>
      </Reference>
      <Reference URI="/ppt/slides/slide60.xml?ContentType=application/vnd.openxmlformats-officedocument.presentationml.slide+xml">
        <DigestMethod Algorithm="http://www.w3.org/2000/09/xmldsig#sha1"/>
        <DigestValue>haM3pNqClGrvhWx3BNSsC+9WZ/o=</DigestValue>
      </Reference>
      <Reference URI="/ppt/slides/slide61.xml?ContentType=application/vnd.openxmlformats-officedocument.presentationml.slide+xml">
        <DigestMethod Algorithm="http://www.w3.org/2000/09/xmldsig#sha1"/>
        <DigestValue>Gr0+kIyCVNCTN1XQsBAfpEB5uDI=</DigestValue>
      </Reference>
      <Reference URI="/ppt/slides/slide62.xml?ContentType=application/vnd.openxmlformats-officedocument.presentationml.slide+xml">
        <DigestMethod Algorithm="http://www.w3.org/2000/09/xmldsig#sha1"/>
        <DigestValue>SiHaVq14k/aLoJvIkCbW7oDcvtY=</DigestValue>
      </Reference>
      <Reference URI="/ppt/slides/slide63.xml?ContentType=application/vnd.openxmlformats-officedocument.presentationml.slide+xml">
        <DigestMethod Algorithm="http://www.w3.org/2000/09/xmldsig#sha1"/>
        <DigestValue>foOHQChfHh0W8curZuIQBGLgQ7k=</DigestValue>
      </Reference>
      <Reference URI="/ppt/slides/slide64.xml?ContentType=application/vnd.openxmlformats-officedocument.presentationml.slide+xml">
        <DigestMethod Algorithm="http://www.w3.org/2000/09/xmldsig#sha1"/>
        <DigestValue>f5n5H7yGfbm+SMsI1DqsXd3lRQE=</DigestValue>
      </Reference>
      <Reference URI="/ppt/slides/slide65.xml?ContentType=application/vnd.openxmlformats-officedocument.presentationml.slide+xml">
        <DigestMethod Algorithm="http://www.w3.org/2000/09/xmldsig#sha1"/>
        <DigestValue>nC0g0tWse0HY84n4RBOpMSpT1rw=</DigestValue>
      </Reference>
      <Reference URI="/ppt/slides/slide66.xml?ContentType=application/vnd.openxmlformats-officedocument.presentationml.slide+xml">
        <DigestMethod Algorithm="http://www.w3.org/2000/09/xmldsig#sha1"/>
        <DigestValue>WxaVJorQe7htuPqOudSZMu8EBa8=</DigestValue>
      </Reference>
      <Reference URI="/ppt/slides/slide67.xml?ContentType=application/vnd.openxmlformats-officedocument.presentationml.slide+xml">
        <DigestMethod Algorithm="http://www.w3.org/2000/09/xmldsig#sha1"/>
        <DigestValue>1zbO97tslcvo1/fyuUq9hdfID/w=</DigestValue>
      </Reference>
      <Reference URI="/ppt/slides/slide68.xml?ContentType=application/vnd.openxmlformats-officedocument.presentationml.slide+xml">
        <DigestMethod Algorithm="http://www.w3.org/2000/09/xmldsig#sha1"/>
        <DigestValue>27P5HWakFsqyHfTEOTTmB/FfJUs=</DigestValue>
      </Reference>
      <Reference URI="/ppt/slides/slide69.xml?ContentType=application/vnd.openxmlformats-officedocument.presentationml.slide+xml">
        <DigestMethod Algorithm="http://www.w3.org/2000/09/xmldsig#sha1"/>
        <DigestValue>V9nCdihm0z4GWKkieaJIVvoKWUc=</DigestValue>
      </Reference>
      <Reference URI="/ppt/slides/slide7.xml?ContentType=application/vnd.openxmlformats-officedocument.presentationml.slide+xml">
        <DigestMethod Algorithm="http://www.w3.org/2000/09/xmldsig#sha1"/>
        <DigestValue>Zm83XZyu80zck7MX/oZ5rEzGhOE=</DigestValue>
      </Reference>
      <Reference URI="/ppt/slides/slide70.xml?ContentType=application/vnd.openxmlformats-officedocument.presentationml.slide+xml">
        <DigestMethod Algorithm="http://www.w3.org/2000/09/xmldsig#sha1"/>
        <DigestValue>iP8dhV/mZ6BIWUuP2ly+5oAs4xY=</DigestValue>
      </Reference>
      <Reference URI="/ppt/slides/slide71.xml?ContentType=application/vnd.openxmlformats-officedocument.presentationml.slide+xml">
        <DigestMethod Algorithm="http://www.w3.org/2000/09/xmldsig#sha1"/>
        <DigestValue>jvjOiGT2OxfPAuemK3V0rA9ZiyE=</DigestValue>
      </Reference>
      <Reference URI="/ppt/slides/slide72.xml?ContentType=application/vnd.openxmlformats-officedocument.presentationml.slide+xml">
        <DigestMethod Algorithm="http://www.w3.org/2000/09/xmldsig#sha1"/>
        <DigestValue>w7GaF2rCd0+HWN2xa3sVIKpDxQ4=</DigestValue>
      </Reference>
      <Reference URI="/ppt/slides/slide73.xml?ContentType=application/vnd.openxmlformats-officedocument.presentationml.slide+xml">
        <DigestMethod Algorithm="http://www.w3.org/2000/09/xmldsig#sha1"/>
        <DigestValue>9mKsmnpZrKJ5Z1PrUTkH3Bjp72I=</DigestValue>
      </Reference>
      <Reference URI="/ppt/slides/slide74.xml?ContentType=application/vnd.openxmlformats-officedocument.presentationml.slide+xml">
        <DigestMethod Algorithm="http://www.w3.org/2000/09/xmldsig#sha1"/>
        <DigestValue>oj4g/IK0pWY/UWsiIa1fcBVMrVo=</DigestValue>
      </Reference>
      <Reference URI="/ppt/slides/slide75.xml?ContentType=application/vnd.openxmlformats-officedocument.presentationml.slide+xml">
        <DigestMethod Algorithm="http://www.w3.org/2000/09/xmldsig#sha1"/>
        <DigestValue>BiD8ZdAJp83GDBgwEM5O4fJZt4U=</DigestValue>
      </Reference>
      <Reference URI="/ppt/slides/slide76.xml?ContentType=application/vnd.openxmlformats-officedocument.presentationml.slide+xml">
        <DigestMethod Algorithm="http://www.w3.org/2000/09/xmldsig#sha1"/>
        <DigestValue>0e2m2gE64C//sTSIRWE52QeBknQ=</DigestValue>
      </Reference>
      <Reference URI="/ppt/slides/slide77.xml?ContentType=application/vnd.openxmlformats-officedocument.presentationml.slide+xml">
        <DigestMethod Algorithm="http://www.w3.org/2000/09/xmldsig#sha1"/>
        <DigestValue>Th+x3rlnslYfUMcsFAtgDlsZZ0w=</DigestValue>
      </Reference>
      <Reference URI="/ppt/slides/slide8.xml?ContentType=application/vnd.openxmlformats-officedocument.presentationml.slide+xml">
        <DigestMethod Algorithm="http://www.w3.org/2000/09/xmldsig#sha1"/>
        <DigestValue>et+En2rrLUk2WXvYhp0xKpaDT9o=</DigestValue>
      </Reference>
      <Reference URI="/ppt/slides/slide9.xml?ContentType=application/vnd.openxmlformats-officedocument.presentationml.slide+xml">
        <DigestMethod Algorithm="http://www.w3.org/2000/09/xmldsig#sha1"/>
        <DigestValue>VEU/Vo9vGnfM1BUnWPGJVYelxFs=</DigestValue>
      </Reference>
      <Reference URI="/ppt/tableStyles.xml?ContentType=application/vnd.openxmlformats-officedocument.presentationml.tableStyles+xml">
        <DigestMethod Algorithm="http://www.w3.org/2000/09/xmldsig#sha1"/>
        <DigestValue>Sb/RPtAhmbAEvwoBmllvEndY2SY=</DigestValue>
      </Reference>
      <Reference URI="/ppt/theme/_rels/theme1.xml.rels?ContentType=application/vnd.openxmlformats-package.relationships+xml">
        <Transforms>
          <Transform Algorithm="http://schemas.openxmlformats.org/package/2006/RelationshipTransform">
            <mdssi:RelationshipReference SourceId="rId1"/>
          </Transform>
          <Transform Algorithm="http://www.w3.org/TR/2001/REC-xml-c14n-20010315"/>
        </Transforms>
        <DigestMethod Algorithm="http://www.w3.org/2000/09/xmldsig#sha1"/>
        <DigestValue>1BBpj2jAlVTMOUsDXEcb09MQuQQ=</DigestValue>
      </Reference>
      <Reference URI="/ppt/theme/theme1.xml?ContentType=application/vnd.openxmlformats-officedocument.theme+xml">
        <DigestMethod Algorithm="http://www.w3.org/2000/09/xmldsig#sha1"/>
        <DigestValue>cN5LlClyfIBFVsqD8Ct78sWvJzU=</DigestValue>
      </Reference>
      <Reference URI="/ppt/theme/theme2.xml?ContentType=application/vnd.openxmlformats-officedocument.theme+xml">
        <DigestMethod Algorithm="http://www.w3.org/2000/09/xmldsig#sha1"/>
        <DigestValue>XBieIE59IusXT4aF9N0i3VM3mUg=</DigestValue>
      </Reference>
    </Manifest>
    <SignatureProperties>
      <SignatureProperty Id="idSignatureTime" Target="#idPackageSignature">
        <mdssi:SignatureTime>
          <mdssi:Format>YYYY-MM-DDThh:mm:ssTZD</mdssi:Format>
          <mdssi:Value>2009-03-30T03:20:02Z</mdssi:Value>
        </mdssi:SignatureTime>
      </SignatureProperty>
    </SignatureProperties>
  </Object>
  <Object Id="idOfficeObject">
    <SignatureProperties>
      <SignatureProperty Id="idOfficeV1Details" Target="#idPackageSignature">
        <SignatureInfoV1 xmlns="http://schemas.microsoft.com/office/2006/digsig">
          <SetupID/>
          <SignatureText/>
          <SignatureImage/>
          <SignatureComments>著作権者署名</SignatureComments>
          <WindowsVersion>6.1</WindowsVersion>
          <OfficeVersion>12.0</OfficeVersion>
          <ApplicationVersion>12.0</ApplicationVersion>
          <Monitors>2</Monitors>
          <HorizontalResolution>1600</HorizontalResolution>
          <VerticalResolution>1200</VerticalResolution>
          <ColorDepth>32</ColorDepth>
          <SignatureProviderId>{00000000-0000-0000-0000-000000000000}</SignatureProviderId>
          <SignatureProviderUrl/>
          <SignatureProviderDetails>9</SignatureProviderDetails>
          <ManifestHashAlgorithm>http://www.w3.org/2000/09/xmldsig#sha1</ManifestHashAlgorithm>
          <SignatureType>1</SignatureType>
        </SignatureInfoV1>
      </SignatureProperty>
    </SignatureProperties>
  </Object>
</Signatur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1026</TotalTime>
  <Words>3295</Words>
  <PresentationFormat>画面に合わせる (4:3)</PresentationFormat>
  <Paragraphs>607</Paragraphs>
  <Slides>77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77</vt:i4>
      </vt:variant>
    </vt:vector>
  </HeadingPairs>
  <TitlesOfParts>
    <vt:vector size="78" baseType="lpstr">
      <vt:lpstr>フレッシュ</vt:lpstr>
      <vt:lpstr>IPv6に向けてどうすればいい?</vt:lpstr>
      <vt:lpstr>自己紹介</vt:lpstr>
      <vt:lpstr>こんな本書きました</vt:lpstr>
      <vt:lpstr>http://www.vwnet.jp</vt:lpstr>
      <vt:lpstr>Agenda</vt:lpstr>
      <vt:lpstr>1. IPv6を知る</vt:lpstr>
      <vt:lpstr>OSI参照モデル</vt:lpstr>
      <vt:lpstr>IPの位置付け</vt:lpstr>
      <vt:lpstr>IPv6ってそもそも何?</vt:lpstr>
      <vt:lpstr>IPv6にすると何がいいの?</vt:lpstr>
      <vt:lpstr>なんでIPv6が必要なの?</vt:lpstr>
      <vt:lpstr>IPv4割当状況</vt:lpstr>
      <vt:lpstr>IPアドレス分配</vt:lpstr>
      <vt:lpstr>グローバルIPv4アドレス在庫</vt:lpstr>
      <vt:lpstr>IPv4枯渇時計</vt:lpstr>
      <vt:lpstr>IPv4枯渇が起きるとどうなる?</vt:lpstr>
      <vt:lpstr>未使用のIPv4回収</vt:lpstr>
      <vt:lpstr>プライベートアドレス割当</vt:lpstr>
      <vt:lpstr>LSNの問題</vt:lpstr>
      <vt:lpstr>IPv6を使う</vt:lpstr>
      <vt:lpstr>IPv4とIPv6は互換性が無い</vt:lpstr>
      <vt:lpstr>インターネット上で相互通信が出来なくなる</vt:lpstr>
      <vt:lpstr>枯渇対応ロードマップ(JPNIC発表)</vt:lpstr>
      <vt:lpstr>RIR別IPv6アドレスブロック</vt:lpstr>
      <vt:lpstr>国別IPv6/48割り当て数</vt:lpstr>
      <vt:lpstr>IPv6 Ready Logo Program Phase1/ Phase2 取得総登録機器数</vt:lpstr>
      <vt:lpstr>企業でのIPv6導入意識</vt:lpstr>
      <vt:lpstr>検討していない理由</vt:lpstr>
      <vt:lpstr>ISPのIPv6対応</vt:lpstr>
      <vt:lpstr>サービスのIPv6対応</vt:lpstr>
      <vt:lpstr>2. IPv6を試す</vt:lpstr>
      <vt:lpstr>PnPでほら簡単</vt:lpstr>
      <vt:lpstr>IPv6のping</vt:lpstr>
      <vt:lpstr>IPv6のtraceroute</vt:lpstr>
      <vt:lpstr>IPv6の名前解決</vt:lpstr>
      <vt:lpstr>IPv6のインターネットアクセス</vt:lpstr>
      <vt:lpstr>IPv6のインターネットアクセス</vt:lpstr>
      <vt:lpstr>3. IPv6を使う</vt:lpstr>
      <vt:lpstr>IPv6のキホン</vt:lpstr>
      <vt:lpstr>スコープ</vt:lpstr>
      <vt:lpstr>RA(Router Advertisement)</vt:lpstr>
      <vt:lpstr>DHCPv6</vt:lpstr>
      <vt:lpstr>RAとDHCPv6デモ</vt:lpstr>
      <vt:lpstr>RAのフラグコントロール</vt:lpstr>
      <vt:lpstr>IPv6アドレス表現</vt:lpstr>
      <vt:lpstr>アドレススペース</vt:lpstr>
      <vt:lpstr>IPv6アドレスフォーマット</vt:lpstr>
      <vt:lpstr>GUAとULA</vt:lpstr>
      <vt:lpstr>インターフェイスID</vt:lpstr>
      <vt:lpstr>EUI-64</vt:lpstr>
      <vt:lpstr>匿名アドレス</vt:lpstr>
      <vt:lpstr>IPv4とIPv6</vt:lpstr>
      <vt:lpstr>家庭でのIPv6</vt:lpstr>
      <vt:lpstr>企業でのIPv6</vt:lpstr>
      <vt:lpstr>どう取り組むか</vt:lpstr>
      <vt:lpstr>ネットワークID管理</vt:lpstr>
      <vt:lpstr>サブネットID</vt:lpstr>
      <vt:lpstr>プレフィックスビット長とセグメント数</vt:lpstr>
      <vt:lpstr>プレフィックスビット割り当て</vt:lpstr>
      <vt:lpstr>ルーティング</vt:lpstr>
      <vt:lpstr>MLD(Multicast Listener Discovery)</vt:lpstr>
      <vt:lpstr>DMZの考え方</vt:lpstr>
      <vt:lpstr>企業取り組みのまとめ(1/2)</vt:lpstr>
      <vt:lpstr>企業取り組みのまとめ(2/2)</vt:lpstr>
      <vt:lpstr>ISPのIPv6</vt:lpstr>
      <vt:lpstr>開発者のIPv6</vt:lpstr>
      <vt:lpstr>UIデザイン</vt:lpstr>
      <vt:lpstr>我々の意識(まとめ)</vt:lpstr>
      <vt:lpstr>おまけ(その1)</vt:lpstr>
      <vt:lpstr>おまけ(その2)</vt:lpstr>
      <vt:lpstr>おまけ(その3)</vt:lpstr>
      <vt:lpstr>NICのインターフェイス番号</vt:lpstr>
      <vt:lpstr>おまけ(その4)</vt:lpstr>
      <vt:lpstr>匿名アドレス</vt:lpstr>
      <vt:lpstr>EUI-64アドレス</vt:lpstr>
      <vt:lpstr>おまけ(その5)</vt:lpstr>
      <vt:lpstr>おまけ(その6)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IPv6ってどうすればいいの?</dc:title>
  <dc:creator>MURA</dc:creator>
  <dc:description>2009/03/28 京都 IPv6 勉強会</dc:description>
  <cp:lastModifiedBy>村嶋 修一</cp:lastModifiedBy>
  <cp:revision>131</cp:revision>
  <dcterms:modified xsi:type="dcterms:W3CDTF">2009-03-30T03:19:25Z</dcterms:modified>
</cp:coreProperties>
</file>